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4"/>
  </p:notesMasterIdLst>
  <p:sldIdLst>
    <p:sldId id="256" r:id="rId2"/>
    <p:sldId id="319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76" r:id="rId11"/>
    <p:sldId id="267" r:id="rId12"/>
    <p:sldId id="320" r:id="rId13"/>
    <p:sldId id="269" r:id="rId14"/>
    <p:sldId id="321" r:id="rId15"/>
    <p:sldId id="272" r:id="rId16"/>
    <p:sldId id="273" r:id="rId17"/>
    <p:sldId id="334" r:id="rId18"/>
    <p:sldId id="275" r:id="rId19"/>
    <p:sldId id="277" r:id="rId20"/>
    <p:sldId id="335" r:id="rId21"/>
    <p:sldId id="322" r:id="rId22"/>
    <p:sldId id="280" r:id="rId23"/>
    <p:sldId id="281" r:id="rId24"/>
    <p:sldId id="282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289" r:id="rId33"/>
    <p:sldId id="290" r:id="rId34"/>
    <p:sldId id="291" r:id="rId35"/>
    <p:sldId id="292" r:id="rId36"/>
    <p:sldId id="293" r:id="rId37"/>
    <p:sldId id="301" r:id="rId38"/>
    <p:sldId id="306" r:id="rId39"/>
    <p:sldId id="302" r:id="rId40"/>
    <p:sldId id="303" r:id="rId41"/>
    <p:sldId id="304" r:id="rId42"/>
    <p:sldId id="305" r:id="rId43"/>
    <p:sldId id="324" r:id="rId44"/>
    <p:sldId id="325" r:id="rId45"/>
    <p:sldId id="326" r:id="rId46"/>
    <p:sldId id="327" r:id="rId47"/>
    <p:sldId id="328" r:id="rId48"/>
    <p:sldId id="329" r:id="rId49"/>
    <p:sldId id="330" r:id="rId50"/>
    <p:sldId id="331" r:id="rId51"/>
    <p:sldId id="332" r:id="rId52"/>
    <p:sldId id="333" r:id="rId5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9E7"/>
    <a:srgbClr val="DCDFC7"/>
    <a:srgbClr val="84901B"/>
    <a:srgbClr val="FFFC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5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2CDE3-CE7D-47D3-8F5C-B094CE94412D}" type="datetimeFigureOut">
              <a:rPr lang="de-DE" smtClean="0"/>
              <a:t>02.05.2024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181F0-FF76-484A-AE81-96F982BB0E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9353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706508"/>
            <a:ext cx="9144000" cy="155129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B2584-F75D-4B9C-8E2D-124CE4712C4E}" type="datetime1">
              <a:rPr lang="de-DE" smtClean="0"/>
              <a:t>02.05.2024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036" y="254034"/>
            <a:ext cx="1192763" cy="800208"/>
          </a:xfrm>
          <a:prstGeom prst="rect">
            <a:avLst/>
          </a:prstGeom>
        </p:spPr>
      </p:pic>
      <p:cxnSp>
        <p:nvCxnSpPr>
          <p:cNvPr id="11" name="Gerader Verbinder 10"/>
          <p:cNvCxnSpPr/>
          <p:nvPr userDrawn="1"/>
        </p:nvCxnSpPr>
        <p:spPr>
          <a:xfrm>
            <a:off x="838199" y="3608235"/>
            <a:ext cx="10515600" cy="0"/>
          </a:xfrm>
          <a:prstGeom prst="line">
            <a:avLst/>
          </a:prstGeom>
          <a:ln w="38100">
            <a:solidFill>
              <a:srgbClr val="DCDF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86220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073068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494123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65837-6C11-40D6-B7CE-CFED5FF3242D}" type="datetime1">
              <a:rPr lang="de-DE" smtClean="0"/>
              <a:t>02.05.2024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433459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1D40A-7046-4A72-9FC4-DDA3C00FD5CB}" type="datetime1">
              <a:rPr lang="de-DE" smtClean="0"/>
              <a:t>02.05.2024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213246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02.05.2024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24650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6298163"/>
            <a:ext cx="12192000" cy="115285"/>
          </a:xfrm>
          <a:prstGeom prst="rect">
            <a:avLst/>
          </a:prstGeom>
          <a:solidFill>
            <a:srgbClr val="DCD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 userDrawn="1"/>
        </p:nvSpPr>
        <p:spPr>
          <a:xfrm>
            <a:off x="0" y="6410132"/>
            <a:ext cx="12192000" cy="447868"/>
          </a:xfrm>
          <a:prstGeom prst="rect">
            <a:avLst/>
          </a:prstGeom>
          <a:solidFill>
            <a:srgbClr val="849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199" y="250031"/>
            <a:ext cx="9192209" cy="800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428220"/>
            <a:ext cx="10515600" cy="4679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199" y="6540759"/>
            <a:ext cx="2743200" cy="1993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A3F045C-C22D-4828-9540-9A78A1BF504E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599" y="6540759"/>
            <a:ext cx="4114800" cy="1993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IGS Zell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599" y="6540759"/>
            <a:ext cx="2743200" cy="1993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8F6C9C9-2DB1-47BD-929A-175C29822ED6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036" y="254034"/>
            <a:ext cx="1192763" cy="800208"/>
          </a:xfrm>
          <a:prstGeom prst="rect">
            <a:avLst/>
          </a:prstGeom>
        </p:spPr>
      </p:pic>
      <p:cxnSp>
        <p:nvCxnSpPr>
          <p:cNvPr id="11" name="Gerader Verbinder 10"/>
          <p:cNvCxnSpPr/>
          <p:nvPr userDrawn="1"/>
        </p:nvCxnSpPr>
        <p:spPr>
          <a:xfrm>
            <a:off x="838199" y="1241231"/>
            <a:ext cx="10515600" cy="0"/>
          </a:xfrm>
          <a:prstGeom prst="line">
            <a:avLst/>
          </a:prstGeom>
          <a:ln w="38100">
            <a:solidFill>
              <a:srgbClr val="DCDF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4640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84901B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liz.martiny@igszell.de" TargetMode="External"/><Relationship Id="rId2" Type="http://schemas.openxmlformats.org/officeDocument/2006/relationships/hyperlink" Target="mailto:dirk.muscheid@igszell.d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artin.richerzhagenoliver.maringer@igszell.de" TargetMode="External"/><Relationship Id="rId5" Type="http://schemas.openxmlformats.org/officeDocument/2006/relationships/hyperlink" Target="mailto:oliver.banyai@igszell.de" TargetMode="External"/><Relationship Id="rId4" Type="http://schemas.openxmlformats.org/officeDocument/2006/relationships/hyperlink" Target="mailto:samuel.coenen@igszell.de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rgbClr val="84921A"/>
                </a:solidFill>
              </a:rPr>
              <a:t>Wahlpflichtfächer </a:t>
            </a:r>
            <a:br>
              <a:rPr lang="de-DE" dirty="0">
                <a:solidFill>
                  <a:srgbClr val="84921A"/>
                </a:solidFill>
              </a:rPr>
            </a:br>
            <a:r>
              <a:rPr lang="de-DE" dirty="0">
                <a:solidFill>
                  <a:srgbClr val="84921A"/>
                </a:solidFill>
              </a:rPr>
              <a:t>an der IGS Zell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Elterninformation Klasse 5</a:t>
            </a:r>
          </a:p>
        </p:txBody>
      </p:sp>
    </p:spTree>
    <p:extLst>
      <p:ext uri="{BB962C8B-B14F-4D97-AF65-F5344CB8AC3E}">
        <p14:creationId xmlns:p14="http://schemas.microsoft.com/office/powerpoint/2010/main" val="343491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82D3A2-6150-476F-8E46-67ABB37E9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 Französisch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1343C4-2964-4ABB-BC69-610BD1267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Gründe für die Wahl: </a:t>
            </a:r>
          </a:p>
          <a:p>
            <a:endParaRPr lang="de-DE" dirty="0"/>
          </a:p>
          <a:p>
            <a:r>
              <a:rPr lang="de-DE" dirty="0"/>
              <a:t>Deutschland und Frankreich sind wichtige Wirtschaftspartner. </a:t>
            </a:r>
          </a:p>
          <a:p>
            <a:r>
              <a:rPr lang="de-DE" dirty="0"/>
              <a:t>Wegweisender Spracherwerb für die berufliche Zukunft (Luxembourg, Belgien, Frankreich…)</a:t>
            </a:r>
          </a:p>
          <a:p>
            <a:r>
              <a:rPr lang="de-DE" dirty="0"/>
              <a:t>Vorzüge unserer frankophonen Nachbarländer kennenlernen (Urlaubsziele, Auslandsjahr, </a:t>
            </a:r>
            <a:r>
              <a:rPr lang="de-DE" dirty="0" err="1"/>
              <a:t>Aupair</a:t>
            </a:r>
            <a:r>
              <a:rPr lang="de-DE" dirty="0"/>
              <a:t>, Work and Travel, Fremdsprachenstudium oder – Urlaub, …)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92CAEF-9183-441E-8419-2C7B81730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FE9AC1-10C4-423E-A8BF-97B8B9B0F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EB07D4-852F-4662-A4AD-121E03685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325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DF49BA3-07AB-49FD-80A1-08910C89E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Bildungs- und Berufschancen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268914F-E59E-4581-AC35-6E3EA387C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1D5BAE-7D66-402E-9711-426D6EDD2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3B1E2E-6AB8-49C7-9D22-26EB07347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11</a:t>
            </a:fld>
            <a:endParaRPr lang="de-DE"/>
          </a:p>
        </p:txBody>
      </p:sp>
      <p:pic>
        <p:nvPicPr>
          <p:cNvPr id="8" name="Picture 2" descr="map_deutschland">
            <a:extLst>
              <a:ext uri="{FF2B5EF4-FFF2-40B4-BE49-F238E27FC236}">
                <a16:creationId xmlns:a16="http://schemas.microsoft.com/office/drawing/2014/main" id="{57FDBF85-CF78-48A8-A458-2F097D5EB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69439" y="2499100"/>
            <a:ext cx="23399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3" descr="map_frankreich">
            <a:extLst>
              <a:ext uri="{FF2B5EF4-FFF2-40B4-BE49-F238E27FC236}">
                <a16:creationId xmlns:a16="http://schemas.microsoft.com/office/drawing/2014/main" id="{471A97AB-EDD9-4670-A23D-2A3235A8B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5414" y="2438775"/>
            <a:ext cx="2968625" cy="286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2FCC72B3-3E32-4FB4-BE96-6079DE826A1E}"/>
              </a:ext>
            </a:extLst>
          </p:cNvPr>
          <p:cNvSpPr txBox="1">
            <a:spLocks noChangeArrowheads="1"/>
          </p:cNvSpPr>
          <p:nvPr/>
        </p:nvSpPr>
        <p:spPr>
          <a:xfrm>
            <a:off x="2167102" y="1564063"/>
            <a:ext cx="8342312" cy="9064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938" indent="-261938" algn="ctr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</a:pPr>
            <a:r>
              <a:rPr lang="de-DE" altLang="de-DE" sz="2200"/>
              <a:t>	</a:t>
            </a:r>
            <a:r>
              <a:rPr lang="de-DE" altLang="de-DE" sz="2600"/>
              <a:t>Deutschland und Frankreich sind füreinander die </a:t>
            </a:r>
            <a:r>
              <a:rPr lang="de-DE" altLang="de-DE" sz="2600" b="1"/>
              <a:t>wichtigsten Wirtschaftspartner</a:t>
            </a:r>
            <a:endParaRPr lang="de-DE" altLang="de-DE" sz="2600" b="1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BC5535BF-052A-4A0C-A94E-154FE90870F5}"/>
              </a:ext>
            </a:extLst>
          </p:cNvPr>
          <p:cNvGrpSpPr/>
          <p:nvPr/>
        </p:nvGrpSpPr>
        <p:grpSpPr>
          <a:xfrm>
            <a:off x="4443576" y="4297110"/>
            <a:ext cx="3446463" cy="620713"/>
            <a:chOff x="3078162" y="4566610"/>
            <a:chExt cx="3446463" cy="620713"/>
          </a:xfrm>
        </p:grpSpPr>
        <p:sp>
          <p:nvSpPr>
            <p:cNvPr id="12" name="AutoShape 7">
              <a:extLst>
                <a:ext uri="{FF2B5EF4-FFF2-40B4-BE49-F238E27FC236}">
                  <a16:creationId xmlns:a16="http://schemas.microsoft.com/office/drawing/2014/main" id="{714E4004-AAFD-450E-961F-D69064B0A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8162" y="4566610"/>
              <a:ext cx="3446463" cy="485775"/>
            </a:xfrm>
            <a:prstGeom prst="rightArrow">
              <a:avLst>
                <a:gd name="adj1" fmla="val 50000"/>
                <a:gd name="adj2" fmla="val 17736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7A6BECE4-9967-4D67-AA6D-262FE153B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2475" y="4644398"/>
              <a:ext cx="2308225" cy="542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50000"/>
                </a:spcAft>
                <a:buClr>
                  <a:schemeClr val="bg1"/>
                </a:buClr>
              </a:pPr>
              <a:endParaRPr lang="pl-PL" altLang="de-DE" sz="1700"/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1D9B339-AB11-46AB-BE55-2575E46173AF}"/>
              </a:ext>
            </a:extLst>
          </p:cNvPr>
          <p:cNvGrpSpPr/>
          <p:nvPr/>
        </p:nvGrpSpPr>
        <p:grpSpPr>
          <a:xfrm>
            <a:off x="3776650" y="3207870"/>
            <a:ext cx="4637087" cy="498475"/>
            <a:chOff x="2411236" y="3477370"/>
            <a:chExt cx="4637087" cy="498475"/>
          </a:xfrm>
        </p:grpSpPr>
        <p:sp>
          <p:nvSpPr>
            <p:cNvPr id="15" name="AutoShape 10">
              <a:extLst>
                <a:ext uri="{FF2B5EF4-FFF2-40B4-BE49-F238E27FC236}">
                  <a16:creationId xmlns:a16="http://schemas.microsoft.com/office/drawing/2014/main" id="{E11269D1-ABE6-4112-8E00-4F3903A3B7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59634">
              <a:off x="5529086" y="3490070"/>
              <a:ext cx="1519237" cy="485775"/>
            </a:xfrm>
            <a:prstGeom prst="rightArrow">
              <a:avLst>
                <a:gd name="adj1" fmla="val 50000"/>
                <a:gd name="adj2" fmla="val 7818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sp>
          <p:nvSpPr>
            <p:cNvPr id="16" name="AutoShape 11">
              <a:extLst>
                <a:ext uri="{FF2B5EF4-FFF2-40B4-BE49-F238E27FC236}">
                  <a16:creationId xmlns:a16="http://schemas.microsoft.com/office/drawing/2014/main" id="{A4B9E7BE-AE0A-449F-BB2F-9F699E67F2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406371">
              <a:off x="2411236" y="3477370"/>
              <a:ext cx="1519237" cy="485775"/>
            </a:xfrm>
            <a:prstGeom prst="rightArrow">
              <a:avLst>
                <a:gd name="adj1" fmla="val 50000"/>
                <a:gd name="adj2" fmla="val 7818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5F8E5E8D-B255-402F-A58E-1E9387F49E8A}"/>
              </a:ext>
            </a:extLst>
          </p:cNvPr>
          <p:cNvGrpSpPr/>
          <p:nvPr/>
        </p:nvGrpSpPr>
        <p:grpSpPr>
          <a:xfrm>
            <a:off x="4772819" y="2496336"/>
            <a:ext cx="2646362" cy="1527175"/>
            <a:chOff x="3407405" y="2765836"/>
            <a:chExt cx="2646362" cy="1527175"/>
          </a:xfrm>
        </p:grpSpPr>
        <p:sp>
          <p:nvSpPr>
            <p:cNvPr id="18" name="Cloud">
              <a:extLst>
                <a:ext uri="{FF2B5EF4-FFF2-40B4-BE49-F238E27FC236}">
                  <a16:creationId xmlns:a16="http://schemas.microsoft.com/office/drawing/2014/main" id="{FD7BF82A-2C71-4B59-9914-DF4EDF9BC099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3407405" y="2765836"/>
              <a:ext cx="2646362" cy="152717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8 w 21600"/>
                <a:gd name="T13" fmla="*/ 3256 h 21600"/>
                <a:gd name="T14" fmla="*/ 17087 w 21600"/>
                <a:gd name="T15" fmla="*/ 1733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0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1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300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7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7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0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0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50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2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10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D1EDF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Text Box 14">
              <a:extLst>
                <a:ext uri="{FF2B5EF4-FFF2-40B4-BE49-F238E27FC236}">
                  <a16:creationId xmlns:a16="http://schemas.microsoft.com/office/drawing/2014/main" id="{20EAB3DE-1AB8-4084-995A-075A2B2D2D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4621" y="3226211"/>
              <a:ext cx="224277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000" b="1">
                  <a:solidFill>
                    <a:srgbClr val="000000"/>
                  </a:solidFill>
                </a:rPr>
                <a:t>150,7 Mrd. EUR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C0DDC8C6-1A2F-41F0-BE59-2ADAADC57982}"/>
              </a:ext>
            </a:extLst>
          </p:cNvPr>
          <p:cNvGrpSpPr/>
          <p:nvPr/>
        </p:nvGrpSpPr>
        <p:grpSpPr>
          <a:xfrm>
            <a:off x="4443577" y="4837350"/>
            <a:ext cx="3446462" cy="792163"/>
            <a:chOff x="3078163" y="5106850"/>
            <a:chExt cx="3446462" cy="792163"/>
          </a:xfrm>
        </p:grpSpPr>
        <p:sp>
          <p:nvSpPr>
            <p:cNvPr id="21" name="AutoShape 16">
              <a:extLst>
                <a:ext uri="{FF2B5EF4-FFF2-40B4-BE49-F238E27FC236}">
                  <a16:creationId xmlns:a16="http://schemas.microsoft.com/office/drawing/2014/main" id="{E667D78F-4C3F-47D7-B79B-077EAC838A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078163" y="5106850"/>
              <a:ext cx="3446462" cy="485775"/>
            </a:xfrm>
            <a:prstGeom prst="rightArrow">
              <a:avLst>
                <a:gd name="adj1" fmla="val 50000"/>
                <a:gd name="adj2" fmla="val 17736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A96E247A-F65E-4406-A650-927FD81A3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7125" y="5195750"/>
              <a:ext cx="2640012" cy="703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50000"/>
                </a:spcAft>
                <a:buClr>
                  <a:schemeClr val="bg1"/>
                </a:buClr>
              </a:pPr>
              <a:endParaRPr lang="pl-PL" altLang="de-DE" sz="1700"/>
            </a:p>
          </p:txBody>
        </p:sp>
      </p:grpSp>
      <p:sp>
        <p:nvSpPr>
          <p:cNvPr id="23" name="Text Box 18">
            <a:extLst>
              <a:ext uri="{FF2B5EF4-FFF2-40B4-BE49-F238E27FC236}">
                <a16:creationId xmlns:a16="http://schemas.microsoft.com/office/drawing/2014/main" id="{DF7B6E90-70CC-4023-82DD-852A0F7AF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3792" y="1953679"/>
            <a:ext cx="19319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400" b="1" dirty="0">
                <a:solidFill>
                  <a:srgbClr val="000000"/>
                </a:solidFill>
              </a:rPr>
              <a:t>Import aus </a:t>
            </a:r>
            <a:br>
              <a:rPr lang="de-DE" altLang="de-DE" sz="1400" b="1" dirty="0">
                <a:solidFill>
                  <a:srgbClr val="000000"/>
                </a:solidFill>
              </a:rPr>
            </a:br>
            <a:r>
              <a:rPr lang="de-DE" altLang="de-DE" sz="1400" b="1" dirty="0">
                <a:solidFill>
                  <a:srgbClr val="000000"/>
                </a:solidFill>
              </a:rPr>
              <a:t>Deutschland: 21 %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8A2A3672-AAFE-4A29-8A29-F0705B233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7089" y="2025408"/>
            <a:ext cx="19319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400" b="1" dirty="0">
                <a:solidFill>
                  <a:srgbClr val="000000"/>
                </a:solidFill>
              </a:rPr>
              <a:t>Import aus </a:t>
            </a:r>
            <a:br>
              <a:rPr lang="de-DE" altLang="de-DE" sz="1400" b="1" dirty="0">
                <a:solidFill>
                  <a:srgbClr val="000000"/>
                </a:solidFill>
              </a:rPr>
            </a:br>
            <a:r>
              <a:rPr lang="de-DE" altLang="de-DE" sz="1400" b="1" dirty="0">
                <a:solidFill>
                  <a:srgbClr val="000000"/>
                </a:solidFill>
              </a:rPr>
              <a:t>Frankreich: 12 %</a:t>
            </a:r>
          </a:p>
        </p:txBody>
      </p:sp>
      <p:sp>
        <p:nvSpPr>
          <p:cNvPr id="25" name="Text Box 20">
            <a:extLst>
              <a:ext uri="{FF2B5EF4-FFF2-40B4-BE49-F238E27FC236}">
                <a16:creationId xmlns:a16="http://schemas.microsoft.com/office/drawing/2014/main" id="{29D4E153-05C7-42B8-B8E2-B118D11A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7089" y="5263946"/>
            <a:ext cx="19319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400" b="1" dirty="0">
                <a:solidFill>
                  <a:srgbClr val="000000"/>
                </a:solidFill>
              </a:rPr>
              <a:t>Export nach </a:t>
            </a:r>
            <a:br>
              <a:rPr lang="de-DE" altLang="de-DE" sz="1400" b="1" dirty="0">
                <a:solidFill>
                  <a:srgbClr val="000000"/>
                </a:solidFill>
              </a:rPr>
            </a:br>
            <a:r>
              <a:rPr lang="de-DE" altLang="de-DE" sz="1400" b="1" dirty="0">
                <a:solidFill>
                  <a:srgbClr val="000000"/>
                </a:solidFill>
              </a:rPr>
              <a:t>Frankreich: 13 %</a:t>
            </a:r>
          </a:p>
        </p:txBody>
      </p:sp>
      <p:sp>
        <p:nvSpPr>
          <p:cNvPr id="26" name="Text Box 21">
            <a:extLst>
              <a:ext uri="{FF2B5EF4-FFF2-40B4-BE49-F238E27FC236}">
                <a16:creationId xmlns:a16="http://schemas.microsoft.com/office/drawing/2014/main" id="{174B8914-CDEA-48A2-8B5B-3E29AE5DA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3792" y="5263945"/>
            <a:ext cx="19319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400" b="1" dirty="0">
                <a:solidFill>
                  <a:srgbClr val="000000"/>
                </a:solidFill>
              </a:rPr>
              <a:t>Export nach </a:t>
            </a:r>
            <a:br>
              <a:rPr lang="de-DE" altLang="de-DE" sz="1400" b="1" dirty="0">
                <a:solidFill>
                  <a:srgbClr val="000000"/>
                </a:solidFill>
              </a:rPr>
            </a:br>
            <a:r>
              <a:rPr lang="de-DE" altLang="de-DE" sz="1400" b="1" dirty="0">
                <a:solidFill>
                  <a:srgbClr val="000000"/>
                </a:solidFill>
              </a:rPr>
              <a:t>Deutschland: 18 %</a:t>
            </a:r>
          </a:p>
        </p:txBody>
      </p:sp>
      <p:sp>
        <p:nvSpPr>
          <p:cNvPr id="27" name="Text Box 22">
            <a:extLst>
              <a:ext uri="{FF2B5EF4-FFF2-40B4-BE49-F238E27FC236}">
                <a16:creationId xmlns:a16="http://schemas.microsoft.com/office/drawing/2014/main" id="{9BDD1D37-729C-4CA2-85DC-896B38993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1852" y="5752985"/>
            <a:ext cx="33575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200" dirty="0">
                <a:solidFill>
                  <a:srgbClr val="000000"/>
                </a:solidFill>
              </a:rPr>
              <a:t>Quelle: INSEE/Statistisches Bundesamt 2008</a:t>
            </a:r>
          </a:p>
        </p:txBody>
      </p:sp>
    </p:spTree>
    <p:extLst>
      <p:ext uri="{BB962C8B-B14F-4D97-AF65-F5344CB8AC3E}">
        <p14:creationId xmlns:p14="http://schemas.microsoft.com/office/powerpoint/2010/main" val="99952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 descr="https://lh5.ggpht.com/fkmaJjNEdybqljYt0nG3XS1A-gab_jqwl-hURmz24_GzVeYRUSVM9edhjWWiaw74_w=h900">
            <a:extLst>
              <a:ext uri="{FF2B5EF4-FFF2-40B4-BE49-F238E27FC236}">
                <a16:creationId xmlns:a16="http://schemas.microsoft.com/office/drawing/2014/main" id="{5634AFC5-A4EF-4DBA-B37F-7FDAEEC874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96" r="-2" b="4139"/>
          <a:stretch/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http://www.austinchronicle.com/binary/a31a/republique-francaise.png">
            <a:extLst>
              <a:ext uri="{FF2B5EF4-FFF2-40B4-BE49-F238E27FC236}">
                <a16:creationId xmlns:a16="http://schemas.microsoft.com/office/drawing/2014/main" id="{8D61B692-08AF-4EAF-AE62-676868A79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7" r="-2" b="15738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271F16-F1A5-4F1F-A591-DC799528E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15" y="634519"/>
            <a:ext cx="4832802" cy="124358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 err="1"/>
              <a:t>Wahlpflichtfach</a:t>
            </a:r>
            <a:r>
              <a:rPr lang="en-US" dirty="0"/>
              <a:t> </a:t>
            </a:r>
            <a:r>
              <a:rPr lang="en-US" dirty="0" err="1"/>
              <a:t>Französisch</a:t>
            </a:r>
            <a:endParaRPr lang="en-US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03924FF1-A502-40CC-BCFF-D718159356D9}"/>
              </a:ext>
            </a:extLst>
          </p:cNvPr>
          <p:cNvSpPr txBox="1">
            <a:spLocks/>
          </p:cNvSpPr>
          <p:nvPr/>
        </p:nvSpPr>
        <p:spPr>
          <a:xfrm>
            <a:off x="747315" y="2288587"/>
            <a:ext cx="4832803" cy="3664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dirty="0" err="1"/>
              <a:t>Wer</a:t>
            </a:r>
            <a:r>
              <a:rPr lang="en-US" dirty="0"/>
              <a:t> </a:t>
            </a:r>
            <a:r>
              <a:rPr lang="en-US" dirty="0" err="1"/>
              <a:t>Fremdsprachen</a:t>
            </a:r>
            <a:r>
              <a:rPr lang="en-US" dirty="0"/>
              <a:t> </a:t>
            </a:r>
            <a:r>
              <a:rPr lang="en-US" dirty="0" err="1"/>
              <a:t>lernt</a:t>
            </a:r>
            <a:r>
              <a:rPr lang="en-US" dirty="0"/>
              <a:t>, </a:t>
            </a:r>
            <a:r>
              <a:rPr lang="en-US" dirty="0" err="1"/>
              <a:t>kommt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Menschen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anderen</a:t>
            </a:r>
            <a:r>
              <a:rPr lang="en-US" dirty="0"/>
              <a:t> </a:t>
            </a:r>
            <a:r>
              <a:rPr lang="en-US" dirty="0" err="1"/>
              <a:t>Ländern</a:t>
            </a:r>
            <a:r>
              <a:rPr lang="en-US" dirty="0"/>
              <a:t> und </a:t>
            </a:r>
            <a:r>
              <a:rPr lang="en-US" dirty="0" err="1"/>
              <a:t>Kulturen</a:t>
            </a:r>
            <a:r>
              <a:rPr lang="en-US" dirty="0"/>
              <a:t> in </a:t>
            </a:r>
            <a:r>
              <a:rPr lang="en-US" dirty="0" err="1"/>
              <a:t>Kontakt</a:t>
            </a:r>
            <a:r>
              <a:rPr lang="en-US" dirty="0"/>
              <a:t>.</a:t>
            </a:r>
          </a:p>
          <a:p>
            <a:pPr marL="0">
              <a:spcBef>
                <a:spcPts val="0"/>
              </a:spcBef>
              <a:spcAft>
                <a:spcPts val="600"/>
              </a:spcAft>
              <a:defRPr/>
            </a:pPr>
            <a:endParaRPr lang="en-US" sz="2000" dirty="0"/>
          </a:p>
          <a:p>
            <a:pPr marL="0">
              <a:spcBef>
                <a:spcPts val="0"/>
              </a:spcBef>
              <a:spcAft>
                <a:spcPts val="600"/>
              </a:spcAft>
              <a:defRPr/>
            </a:pPr>
            <a:endParaRPr lang="en-US" altLang="de-DE" sz="20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7F2554-7039-4E8D-AE8B-FB1CFA4D7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356350"/>
            <a:ext cx="133502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0C3CBA7-C539-488B-B69C-2DE277660734}" type="datetime1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5/2/2024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D1C000-47B4-425E-97BB-5DBC07CB7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3936" y="6356350"/>
            <a:ext cx="299476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8ADB13-AA36-4122-9857-E01847E63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888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8F6C9C9-2DB1-47BD-929A-175C29822ED6}" type="slidenum">
              <a:rPr lang="en-US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2A43CA3-2821-4681-A932-CEFAAA5ACC57}"/>
              </a:ext>
            </a:extLst>
          </p:cNvPr>
          <p:cNvSpPr txBox="1"/>
          <p:nvPr/>
        </p:nvSpPr>
        <p:spPr>
          <a:xfrm>
            <a:off x="747315" y="3960787"/>
            <a:ext cx="4120381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813">
              <a:spcBef>
                <a:spcPts val="0"/>
              </a:spcBef>
              <a:spcAft>
                <a:spcPts val="600"/>
              </a:spcAft>
              <a:buSzPct val="100000"/>
              <a:defRPr/>
            </a:pPr>
            <a:r>
              <a:rPr lang="de-DE" sz="2800" dirty="0">
                <a:latin typeface="+mn-lt"/>
              </a:rPr>
              <a:t>Eine Fremdsprache eröffnet viele Möglichkeiten, Kontakte mit Menschen in anderen Ländern zu knüpfen.</a:t>
            </a:r>
          </a:p>
          <a:p>
            <a:pPr>
              <a:spcAft>
                <a:spcPts val="600"/>
              </a:spcAft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52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79E32-1DE7-441C-9C2B-6710F6761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Französisch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ED1D92-4F4B-422F-96A0-BAE8396E5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Weitere wichtige Gründe für die Wahl:</a:t>
            </a:r>
            <a:r>
              <a:rPr lang="de-DE" u="sng" dirty="0"/>
              <a:t> </a:t>
            </a:r>
          </a:p>
          <a:p>
            <a:endParaRPr lang="de-DE" dirty="0"/>
          </a:p>
          <a:p>
            <a:r>
              <a:rPr lang="de-DE" dirty="0"/>
              <a:t>Die 2. Fremdsprache ist verpflichtend für die Schüler, die das Abitur ablegen möchten </a:t>
            </a:r>
            <a:br>
              <a:rPr lang="de-DE" dirty="0"/>
            </a:br>
            <a:r>
              <a:rPr lang="de-DE" dirty="0"/>
              <a:t>→ kann auch noch in der Oberstufe als Kurs belegt werden, ist aber dann eine zusätzliche Belastung</a:t>
            </a:r>
          </a:p>
          <a:p>
            <a:r>
              <a:rPr lang="de-DE" dirty="0"/>
              <a:t>Moderne Fremdsprachen oft Voraussetzung für den Beginn eines Studiums</a:t>
            </a:r>
          </a:p>
          <a:p>
            <a:r>
              <a:rPr lang="de-DE" dirty="0"/>
              <a:t>Französisch ist Brückensprache zu anderen romanischen Sprachen (Spanisch, Italienisch…).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8474FA-2804-47B9-B352-6E8299F00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3D5A125-8742-4519-8C07-A341E0485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8B448C-69E8-4D01-AA4A-D39B1236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024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EA702327-6EEC-4FA7-A2EB-D6601C0FA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5" r="-2" b="-2"/>
          <a:stretch/>
        </p:blipFill>
        <p:spPr bwMode="auto">
          <a:xfrm>
            <a:off x="6083786" y="-168316"/>
            <a:ext cx="6261330" cy="3932313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http://images.fotocommunity.de/bilder/on-the-road/by-air/eifelturm-schwarz-weiss-6f333a61-022a-4d7c-8c07-dbcb4ddc709d.jpg">
            <a:extLst>
              <a:ext uri="{FF2B5EF4-FFF2-40B4-BE49-F238E27FC236}">
                <a16:creationId xmlns:a16="http://schemas.microsoft.com/office/drawing/2014/main" id="{113C1910-7EFC-4988-A219-B6046B06D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28" r="2" b="23419"/>
          <a:stretch/>
        </p:blipFill>
        <p:spPr bwMode="auto">
          <a:xfrm>
            <a:off x="6089904" y="2646192"/>
            <a:ext cx="6263640" cy="4215384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3BF45F3-B673-4A16-BE68-8962590B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7" y="625077"/>
            <a:ext cx="4803636" cy="1311664"/>
          </a:xfrm>
        </p:spPr>
        <p:txBody>
          <a:bodyPr>
            <a:normAutofit/>
          </a:bodyPr>
          <a:lstStyle/>
          <a:p>
            <a:r>
              <a:rPr lang="de-DE" dirty="0"/>
              <a:t>Wahlpflichtfach Französisch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53EEAD4-4ABE-4AEF-814E-D64442132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6" y="3069664"/>
            <a:ext cx="4803637" cy="31504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 err="1">
                <a:solidFill>
                  <a:srgbClr val="000000"/>
                </a:solidFill>
              </a:rPr>
              <a:t>Fahrtenkonzept</a:t>
            </a:r>
            <a:r>
              <a:rPr lang="en-US" b="1" dirty="0">
                <a:solidFill>
                  <a:srgbClr val="000000"/>
                </a:solidFill>
              </a:rPr>
              <a:t>:</a:t>
            </a:r>
          </a:p>
          <a:p>
            <a:pPr marL="0" indent="0">
              <a:buNone/>
            </a:pPr>
            <a:endParaRPr lang="en-US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de-DE" altLang="de-DE" dirty="0">
                <a:cs typeface="Calibri" panose="020F0502020204030204" pitchFamily="34" charset="0"/>
              </a:rPr>
              <a:t>Alle zwei Jahre bekommen die Schülerinnen und Schüler der Klassenstufe 9/10 die Möglichkeit einer 3-Tagesfahrt in die Stadt Paris.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43AE42-DA0E-48D5-9BE3-332DCDE07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6584750" cy="314067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 sz="1100" dirty="0">
                <a:solidFill>
                  <a:srgbClr val="898989"/>
                </a:solidFill>
              </a:rPr>
              <a:t>IGS Zell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44845B-F860-4ED8-90DA-B07F5CF2A1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4138" y="6223702"/>
            <a:ext cx="3108065" cy="314067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40C3CBA7-C539-488B-B69C-2DE277660734}" type="datetime1">
              <a:rPr lang="de-DE" sz="1100">
                <a:solidFill>
                  <a:srgbClr val="898989"/>
                </a:solidFill>
              </a:rPr>
              <a:pPr algn="r">
                <a:spcAft>
                  <a:spcPts val="600"/>
                </a:spcAft>
              </a:pPr>
              <a:t>02.05.2024</a:t>
            </a:fld>
            <a:endParaRPr lang="de-DE" sz="1100">
              <a:solidFill>
                <a:srgbClr val="898989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94FA36-8347-43E5-B757-1C536E499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F6C9C9-2DB1-47BD-929A-175C29822ED6}" type="slidenum">
              <a:rPr lang="de-DE" sz="11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14</a:t>
            </a:fld>
            <a:endParaRPr lang="de-DE" sz="11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6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88F1C7D3-D4A4-4BC5-8163-40BFD870B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Wahlpflichtfach Französisch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9EC170E1-4B7B-4557-A3DE-56248541AF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Fahrtenkonzept: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In der Klassenstufe 7/8 machen alle WPF Französisch Schülerinnen und Schüler alle zwei Jahre eine Tagesfahrt nach Metz. </a:t>
            </a:r>
          </a:p>
          <a:p>
            <a:endParaRPr lang="de-DE" dirty="0"/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B8C91691-1164-4750-8825-1A2469D189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66863" y="1825625"/>
            <a:ext cx="4792274" cy="4351338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F28C42-4612-4CB2-A1CB-1B424C7D1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1B5293-23E9-44AC-863A-7A189B22D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DA9A102-0520-46AC-A0CB-313B99933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495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92D52B-25B3-4003-BBC5-B5C6EC47F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Wahlpflichtfach Französisch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ABD652F-EC35-4182-925B-F4DDB7256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pPr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45E2FC-74DA-4234-A474-2774AFD6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ECA132A-25F9-4588-8817-00E54DDBD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pPr/>
              <a:t>16</a:t>
            </a:fld>
            <a:endParaRPr lang="de-DE"/>
          </a:p>
        </p:txBody>
      </p:sp>
      <p:pic>
        <p:nvPicPr>
          <p:cNvPr id="7" name="Picture 2" descr="http://davidguetta.com/sites/default/files/listen.jpg">
            <a:extLst>
              <a:ext uri="{FF2B5EF4-FFF2-40B4-BE49-F238E27FC236}">
                <a16:creationId xmlns:a16="http://schemas.microsoft.com/office/drawing/2014/main" id="{083B61DC-7D9C-4C4E-8467-DA822501D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06" y="1428220"/>
            <a:ext cx="2113483" cy="211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D9B9518-FD44-4CE8-B2ED-20A2C9D87585}"/>
              </a:ext>
            </a:extLst>
          </p:cNvPr>
          <p:cNvSpPr txBox="1"/>
          <p:nvPr/>
        </p:nvSpPr>
        <p:spPr>
          <a:xfrm>
            <a:off x="924506" y="3548919"/>
            <a:ext cx="2484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+mn-lt"/>
              </a:rPr>
              <a:t>Französische Künstler</a:t>
            </a:r>
          </a:p>
        </p:txBody>
      </p:sp>
      <p:pic>
        <p:nvPicPr>
          <p:cNvPr id="9" name="Picture 12" descr="http://d3ma4po7pyaqu9.cloudfront.net/wp-content/uploads/2012/12/Le-petit-prince.png?e3b6ef">
            <a:extLst>
              <a:ext uri="{FF2B5EF4-FFF2-40B4-BE49-F238E27FC236}">
                <a16:creationId xmlns:a16="http://schemas.microsoft.com/office/drawing/2014/main" id="{D6FFEA75-CAD8-4A6B-89FE-CD4885BA4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920" y="1671645"/>
            <a:ext cx="1681684" cy="249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CDFCF6C-5168-42BE-BAC3-73F747AD0430}"/>
              </a:ext>
            </a:extLst>
          </p:cNvPr>
          <p:cNvSpPr txBox="1"/>
          <p:nvPr/>
        </p:nvSpPr>
        <p:spPr>
          <a:xfrm>
            <a:off x="8610599" y="4344385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000" dirty="0">
                <a:latin typeface="+mn-lt"/>
              </a:rPr>
              <a:t>Antoine de Saint </a:t>
            </a:r>
            <a:r>
              <a:rPr lang="de-DE" altLang="de-DE" sz="2000" dirty="0" err="1">
                <a:latin typeface="+mn-lt"/>
              </a:rPr>
              <a:t>Exupéry</a:t>
            </a:r>
            <a:endParaRPr lang="de-DE" altLang="de-DE" sz="2000" dirty="0">
              <a:latin typeface="+mn-lt"/>
            </a:endParaRPr>
          </a:p>
        </p:txBody>
      </p:sp>
      <p:pic>
        <p:nvPicPr>
          <p:cNvPr id="11" name="Picture 2" descr="https://www.hollywoodreporter.com/sites/default/files/2012/10/asterix.jpg">
            <a:extLst>
              <a:ext uri="{FF2B5EF4-FFF2-40B4-BE49-F238E27FC236}">
                <a16:creationId xmlns:a16="http://schemas.microsoft.com/office/drawing/2014/main" id="{17CA3486-46DE-40F2-B6B3-4C3BE36F2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206" y="3418855"/>
            <a:ext cx="3024336" cy="170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67E16CF-96B1-4166-BEF8-3286C4C88498}"/>
              </a:ext>
            </a:extLst>
          </p:cNvPr>
          <p:cNvSpPr txBox="1"/>
          <p:nvPr/>
        </p:nvSpPr>
        <p:spPr>
          <a:xfrm>
            <a:off x="5043419" y="2963365"/>
            <a:ext cx="1924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000" dirty="0">
                <a:latin typeface="+mn-lt"/>
              </a:rPr>
              <a:t>Astérix et Obélix</a:t>
            </a:r>
          </a:p>
        </p:txBody>
      </p:sp>
      <p:pic>
        <p:nvPicPr>
          <p:cNvPr id="13" name="Picture 4" descr="http://streamd.hitparade.ch/cdimages/soundtrack-intouchables_a.jpg">
            <a:extLst>
              <a:ext uri="{FF2B5EF4-FFF2-40B4-BE49-F238E27FC236}">
                <a16:creationId xmlns:a16="http://schemas.microsoft.com/office/drawing/2014/main" id="{52AD9CA0-752A-4B64-B85B-9ACC34BC0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919" y="4641341"/>
            <a:ext cx="1371557" cy="133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F51EBD07-99A6-48CA-AA7B-76922F89BEA2}"/>
              </a:ext>
            </a:extLst>
          </p:cNvPr>
          <p:cNvSpPr txBox="1"/>
          <p:nvPr/>
        </p:nvSpPr>
        <p:spPr>
          <a:xfrm>
            <a:off x="2820582" y="5659681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000" dirty="0">
                <a:latin typeface="+mn-lt"/>
              </a:rPr>
              <a:t>Französische Filme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3A78DE0-683D-4129-B5A6-04071B5C7466}"/>
              </a:ext>
            </a:extLst>
          </p:cNvPr>
          <p:cNvSpPr txBox="1"/>
          <p:nvPr/>
        </p:nvSpPr>
        <p:spPr>
          <a:xfrm>
            <a:off x="3948437" y="1834742"/>
            <a:ext cx="4204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+mn-lt"/>
              </a:rPr>
              <a:t>Interessante Inhalte </a:t>
            </a:r>
          </a:p>
        </p:txBody>
      </p:sp>
    </p:spTree>
    <p:extLst>
      <p:ext uri="{BB962C8B-B14F-4D97-AF65-F5344CB8AC3E}">
        <p14:creationId xmlns:p14="http://schemas.microsoft.com/office/powerpoint/2010/main" val="349394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85CC90-EAFB-4E90-9942-FA5B7DB4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416615"/>
            <a:ext cx="3651467" cy="1676603"/>
          </a:xfrm>
        </p:spPr>
        <p:txBody>
          <a:bodyPr>
            <a:normAutofit/>
          </a:bodyPr>
          <a:lstStyle/>
          <a:p>
            <a:r>
              <a:rPr lang="de-DE" dirty="0"/>
              <a:t>Wahlpflichtfach Französisch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7243CF-4530-4BD5-B5A8-AF2969178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altLang="de-DE" dirty="0">
                <a:cs typeface="Calibri" panose="020F0502020204030204" pitchFamily="34" charset="0"/>
              </a:rPr>
              <a:t>Es gibt die Möglichkeit das DELF-Examen im Rahmen einer Prüfung zu erwerben. </a:t>
            </a:r>
          </a:p>
          <a:p>
            <a:endParaRPr lang="en-US" sz="180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1507F3-FD04-4CF6-9379-786A49643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929" y="6356350"/>
            <a:ext cx="3651466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/>
              <a:t>IGS Zell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61B30162-EBEE-4B77-94E8-F49954FB12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5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0A59D2-3E25-4EA8-AD44-441D8110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1856" y="6356350"/>
            <a:ext cx="2660904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40C3CBA7-C539-488B-B69C-2DE277660734}" type="datetime1">
              <a:rPr lang="de-DE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02.05.2024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A5E30C-B75B-4771-9904-859EAD4E2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928" y="6356350"/>
            <a:ext cx="685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A8F6C9C9-2DB1-47BD-929A-175C29822ED6}" type="slidenum">
              <a:rPr lang="de-DE">
                <a:solidFill>
                  <a:srgbClr val="FFFFFF"/>
                </a:solidFill>
              </a:rPr>
              <a:pPr algn="l">
                <a:spcAft>
                  <a:spcPts val="600"/>
                </a:spcAft>
              </a:pPr>
              <a:t>17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97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036BE4B-A9A7-4008-B52D-7FC12DA8A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Wahlpflichtfach</a:t>
            </a:r>
            <a:br>
              <a:rPr lang="de-DE" dirty="0"/>
            </a:br>
            <a:r>
              <a:rPr lang="de-DE" dirty="0"/>
              <a:t>Wirtschaft und Ernährung</a:t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8CE4E7-37F0-4313-B84E-CDB618B4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2BBE56-383A-45CF-8131-8DF5F8C45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4505D0-5A86-40E0-83A8-5A5031466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298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373D809-22DB-4123-882B-38F6BC3BA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Wahlpflichtfach Wirtschaft und Ernährung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FC2345DE-BA6C-44C7-9CCE-1D10F4330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  <a:defRPr/>
            </a:pPr>
            <a:endParaRPr lang="de-DE" altLang="de-DE" b="1" dirty="0"/>
          </a:p>
          <a:p>
            <a:pPr marL="0" indent="0" algn="ctr">
              <a:buNone/>
              <a:defRPr/>
            </a:pPr>
            <a:endParaRPr lang="de-DE" altLang="de-DE" b="1" dirty="0"/>
          </a:p>
          <a:p>
            <a:pPr marL="0" indent="0" algn="ctr">
              <a:buNone/>
              <a:defRPr/>
            </a:pPr>
            <a:endParaRPr lang="de-DE" altLang="de-DE" b="1" dirty="0"/>
          </a:p>
          <a:p>
            <a:pPr marL="0" indent="0" algn="ctr">
              <a:buNone/>
              <a:defRPr/>
            </a:pPr>
            <a:endParaRPr lang="de-DE" altLang="de-DE" b="1" dirty="0"/>
          </a:p>
          <a:p>
            <a:pPr marL="0" indent="0" algn="ctr">
              <a:buNone/>
              <a:defRPr/>
            </a:pPr>
            <a:r>
              <a:rPr lang="de-DE" altLang="de-DE" b="1" dirty="0"/>
              <a:t>Das WPF Wirtschaft und Ernährung  bereitet in 2 Teilbereichen </a:t>
            </a:r>
          </a:p>
          <a:p>
            <a:pPr marL="0" indent="0" algn="ctr">
              <a:buNone/>
              <a:defRPr/>
            </a:pPr>
            <a:r>
              <a:rPr lang="de-DE" altLang="de-DE" b="1" dirty="0"/>
              <a:t>auf diese Lebenswirklichkeit vor:</a:t>
            </a:r>
          </a:p>
          <a:p>
            <a:pPr marL="201613" lvl="1" indent="0">
              <a:buNone/>
              <a:defRPr/>
            </a:pPr>
            <a:endParaRPr lang="de-DE" altLang="de-DE" dirty="0"/>
          </a:p>
          <a:p>
            <a:pPr lvl="2">
              <a:buFont typeface="Wingdings" panose="05000000000000000000" pitchFamily="2" charset="2"/>
              <a:buChar char="Ø"/>
              <a:defRPr/>
            </a:pPr>
            <a:r>
              <a:rPr lang="de-DE" altLang="de-DE" sz="2400" dirty="0"/>
              <a:t>Teilbereich </a:t>
            </a:r>
            <a:r>
              <a:rPr lang="de-DE" altLang="de-DE" sz="2400" b="1" dirty="0"/>
              <a:t>ERNÄHRUNG </a:t>
            </a:r>
            <a:r>
              <a:rPr lang="de-DE" altLang="de-DE" sz="2400" dirty="0"/>
              <a:t>Klassen 7 und 8</a:t>
            </a:r>
          </a:p>
          <a:p>
            <a:pPr lvl="2">
              <a:buFont typeface="Wingdings" panose="05000000000000000000" pitchFamily="2" charset="2"/>
              <a:buChar char="Ø"/>
              <a:defRPr/>
            </a:pPr>
            <a:r>
              <a:rPr lang="de-DE" altLang="de-DE" sz="2400" dirty="0"/>
              <a:t>Teilbereich </a:t>
            </a:r>
            <a:r>
              <a:rPr lang="de-DE" altLang="de-DE" sz="2400" b="1" dirty="0"/>
              <a:t>WIRTSCHAFT</a:t>
            </a:r>
            <a:r>
              <a:rPr lang="de-DE" altLang="de-DE" sz="2400" dirty="0"/>
              <a:t> Klassen 9 und 10 </a:t>
            </a:r>
            <a:endParaRPr lang="de-DE" sz="2400" dirty="0"/>
          </a:p>
          <a:p>
            <a:endParaRPr lang="de-DE" b="1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93CF28-85D1-485C-8674-14FDA5192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0E3B62-06B9-4F55-A7C4-590CD165C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AE82A84-A04D-49F4-8576-AE656E741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19</a:t>
            </a:fld>
            <a:endParaRPr lang="de-DE"/>
          </a:p>
        </p:txBody>
      </p:sp>
      <p:sp>
        <p:nvSpPr>
          <p:cNvPr id="9" name="Textfeld 2">
            <a:extLst>
              <a:ext uri="{FF2B5EF4-FFF2-40B4-BE49-F238E27FC236}">
                <a16:creationId xmlns:a16="http://schemas.microsoft.com/office/drawing/2014/main" id="{F5BADA1F-7E4F-446E-83D2-4D028F3C6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6287" y="2010298"/>
            <a:ext cx="7056438" cy="831850"/>
          </a:xfrm>
          <a:prstGeom prst="rect">
            <a:avLst/>
          </a:prstGeom>
          <a:solidFill>
            <a:srgbClr val="84901B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de-DE" altLang="de-DE" sz="2400" b="1" i="1" dirty="0">
                <a:solidFill>
                  <a:schemeClr val="bg1"/>
                </a:solidFill>
              </a:rPr>
              <a:t>„JEDER MENSCH IST ZEITLEBENS TEIL EINER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de-DE" altLang="de-DE" sz="2400" b="1" i="1" dirty="0">
                <a:solidFill>
                  <a:schemeClr val="bg1"/>
                </a:solidFill>
              </a:rPr>
              <a:t>  SOZIALEN GEMEINSCHAFT…“</a:t>
            </a:r>
          </a:p>
        </p:txBody>
      </p:sp>
    </p:spTree>
    <p:extLst>
      <p:ext uri="{BB962C8B-B14F-4D97-AF65-F5344CB8AC3E}">
        <p14:creationId xmlns:p14="http://schemas.microsoft.com/office/powerpoint/2010/main" val="192479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de-DE" dirty="0"/>
              <a:t>Wahlpflichtfach Angebot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55320" y="6037262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0C3CBA7-C539-488B-B69C-2DE277660734}" type="datetime1">
              <a:rPr lang="de-DE" smtClean="0"/>
              <a:pPr>
                <a:spcAft>
                  <a:spcPts val="600"/>
                </a:spcAft>
              </a:pPr>
              <a:t>02.05.2024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7730" y="2575034"/>
            <a:ext cx="5120113" cy="3462228"/>
          </a:xfrm>
        </p:spPr>
        <p:txBody>
          <a:bodyPr>
            <a:noAutofit/>
          </a:bodyPr>
          <a:lstStyle/>
          <a:p>
            <a:r>
              <a:rPr lang="de-DE" dirty="0" smtClean="0"/>
              <a:t>2</a:t>
            </a:r>
            <a:r>
              <a:rPr lang="de-DE" dirty="0"/>
              <a:t>. Fremdsprache Französisch (F)</a:t>
            </a:r>
          </a:p>
          <a:p>
            <a:r>
              <a:rPr lang="de-DE" dirty="0" smtClean="0"/>
              <a:t>Wirtschaft </a:t>
            </a:r>
            <a:r>
              <a:rPr lang="de-DE" dirty="0"/>
              <a:t>und Ernährung (WE)</a:t>
            </a:r>
          </a:p>
          <a:p>
            <a:r>
              <a:rPr lang="de-DE" dirty="0" smtClean="0"/>
              <a:t>Informatik </a:t>
            </a:r>
            <a:r>
              <a:rPr lang="de-DE" dirty="0"/>
              <a:t>(INF)</a:t>
            </a:r>
          </a:p>
          <a:p>
            <a:r>
              <a:rPr lang="de-DE" dirty="0" smtClean="0"/>
              <a:t>Sport </a:t>
            </a:r>
            <a:r>
              <a:rPr lang="de-DE" dirty="0"/>
              <a:t>und Gesundheit (SG</a:t>
            </a:r>
            <a:r>
              <a:rPr lang="de-DE" dirty="0" smtClean="0"/>
              <a:t>)</a:t>
            </a:r>
            <a:endParaRPr lang="de-DE" dirty="0"/>
          </a:p>
          <a:p>
            <a:r>
              <a:rPr lang="de-DE" dirty="0" smtClean="0"/>
              <a:t>Darstellendes </a:t>
            </a:r>
            <a:r>
              <a:rPr lang="de-DE" dirty="0"/>
              <a:t>Spiel (DS</a:t>
            </a:r>
            <a:r>
              <a:rPr lang="de-DE" dirty="0" smtClean="0"/>
              <a:t>)</a:t>
            </a:r>
          </a:p>
          <a:p>
            <a:r>
              <a:rPr lang="de-DE" dirty="0" smtClean="0"/>
              <a:t>Handwerk und Technik (HT)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55320" y="6356350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/>
              <a:t>IGS Zell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941820" y="6356350"/>
            <a:ext cx="11658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F6C9C9-2DB1-47BD-929A-175C29822ED6}" type="slidenum">
              <a:rPr lang="de-DE" smtClean="0"/>
              <a:pPr>
                <a:spcAft>
                  <a:spcPts val="600"/>
                </a:spcAft>
              </a:pPr>
              <a:t>2</a:t>
            </a:fld>
            <a:endParaRPr lang="de-DE"/>
          </a:p>
        </p:txBody>
      </p:sp>
      <p:pic>
        <p:nvPicPr>
          <p:cNvPr id="7" name="Grafik 5">
            <a:extLst>
              <a:ext uri="{FF2B5EF4-FFF2-40B4-BE49-F238E27FC236}">
                <a16:creationId xmlns:a16="http://schemas.microsoft.com/office/drawing/2014/main" id="{729133B1-FCA8-4FB7-A0AE-281B676D61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0" r="-1" b="18841"/>
          <a:stretch/>
        </p:blipFill>
        <p:spPr bwMode="auto"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63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5DDF0-2C3E-4153-8FF3-787F9C813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00169"/>
            <a:ext cx="6586491" cy="1353307"/>
          </a:xfrm>
        </p:spPr>
        <p:txBody>
          <a:bodyPr anchor="b">
            <a:normAutofit/>
          </a:bodyPr>
          <a:lstStyle/>
          <a:p>
            <a:r>
              <a:rPr lang="de-DE" sz="4100" dirty="0"/>
              <a:t>Wahlpflichtfach</a:t>
            </a:r>
            <a:br>
              <a:rPr lang="de-DE" sz="4100" dirty="0"/>
            </a:br>
            <a:r>
              <a:rPr lang="de-DE" sz="4100" dirty="0"/>
              <a:t>Teilbereich Ernährung 7/8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660323E-2532-453C-BF07-3B139B254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Inhalt: </a:t>
            </a:r>
          </a:p>
          <a:p>
            <a:r>
              <a:rPr lang="de-DE" dirty="0"/>
              <a:t>Verständnis für Haushalt in seiner Gesamtheit - personale, soziale, ökonomische und kulturelle Einflussfaktoren</a:t>
            </a:r>
          </a:p>
          <a:p>
            <a:r>
              <a:rPr lang="de-DE" dirty="0"/>
              <a:t>Verständnis, das eigene Leben bedürfnisgerecht, gesundheitsförderlich und sozial verantwortlich zu gestalten</a:t>
            </a:r>
          </a:p>
          <a:p>
            <a:endParaRPr lang="en-US" sz="20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E285D0-B58A-4EAD-A964-28F74E3DD4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04985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0C3CBA7-C539-488B-B69C-2DE277660734}" type="datetime1">
              <a:rPr lang="de-DE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02.05.2024</a:t>
            </a:fld>
            <a:endParaRPr lang="de-DE">
              <a:solidFill>
                <a:srgbClr val="FFFFFF"/>
              </a:solidFill>
            </a:endParaRP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846F3620-6AF6-4019-8A29-0414C7D24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54" r="10573"/>
          <a:stretch/>
        </p:blipFill>
        <p:spPr>
          <a:xfrm>
            <a:off x="0" y="1"/>
            <a:ext cx="4133390" cy="6115050"/>
          </a:xfrm>
          <a:prstGeom prst="rect">
            <a:avLst/>
          </a:prstGeom>
          <a:effectLst/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AEF80F-9510-42F4-B4FD-F8329EBFB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65430" y="6356350"/>
            <a:ext cx="4139134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2F294FE-C0E0-4B27-9842-91D8ED60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7042" y="6356350"/>
            <a:ext cx="118675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F6C9C9-2DB1-47BD-929A-175C29822ED6}" type="slidenum">
              <a:rPr lang="de-DE" smtClean="0"/>
              <a:pPr>
                <a:spcAft>
                  <a:spcPts val="600"/>
                </a:spcAft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05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8F0F14-2945-4EDB-92C2-DC31C65DC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806" y="556659"/>
            <a:ext cx="6318649" cy="1454051"/>
          </a:xfrm>
        </p:spPr>
        <p:txBody>
          <a:bodyPr>
            <a:normAutofit/>
          </a:bodyPr>
          <a:lstStyle/>
          <a:p>
            <a:r>
              <a:rPr lang="de-DE" sz="4100" dirty="0"/>
              <a:t>Wahlpflichtfach </a:t>
            </a:r>
            <a:br>
              <a:rPr lang="de-DE" sz="4100" dirty="0"/>
            </a:br>
            <a:r>
              <a:rPr lang="de-DE" sz="4100" dirty="0"/>
              <a:t>Teilbereich Ernährung 7/8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8820A7-7A36-46A6-9620-1697DB996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806" y="2421682"/>
            <a:ext cx="4905097" cy="380202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 sz="2000" b="1" dirty="0">
                <a:solidFill>
                  <a:srgbClr val="000000"/>
                </a:solidFill>
              </a:rPr>
              <a:t>Heißt konkret – Schüler erarbeiten sich Kompetenzen in</a:t>
            </a:r>
          </a:p>
          <a:p>
            <a:endParaRPr lang="de-DE" sz="2000" dirty="0">
              <a:solidFill>
                <a:srgbClr val="000000"/>
              </a:solidFill>
            </a:endParaRPr>
          </a:p>
          <a:p>
            <a:r>
              <a:rPr lang="de-DE" sz="2000" dirty="0">
                <a:solidFill>
                  <a:srgbClr val="000000"/>
                </a:solidFill>
              </a:rPr>
              <a:t>Techniken der Nahrungszubereitung</a:t>
            </a:r>
          </a:p>
          <a:p>
            <a:r>
              <a:rPr lang="de-DE" sz="2000" dirty="0">
                <a:solidFill>
                  <a:srgbClr val="000000"/>
                </a:solidFill>
              </a:rPr>
              <a:t>Ernährungslehre, Ernährungsverhalten</a:t>
            </a:r>
          </a:p>
          <a:p>
            <a:r>
              <a:rPr lang="de-DE" sz="2000" dirty="0">
                <a:solidFill>
                  <a:srgbClr val="000000"/>
                </a:solidFill>
              </a:rPr>
              <a:t>Lebensmittelgruppen, -</a:t>
            </a:r>
            <a:r>
              <a:rPr lang="de-DE" sz="2000" dirty="0" err="1">
                <a:solidFill>
                  <a:srgbClr val="000000"/>
                </a:solidFill>
              </a:rPr>
              <a:t>inhaltsstoffe</a:t>
            </a:r>
            <a:endParaRPr lang="de-DE" sz="2000" dirty="0">
              <a:solidFill>
                <a:srgbClr val="000000"/>
              </a:solidFill>
            </a:endParaRPr>
          </a:p>
          <a:p>
            <a:r>
              <a:rPr lang="de-DE" sz="2000" dirty="0">
                <a:solidFill>
                  <a:srgbClr val="000000"/>
                </a:solidFill>
              </a:rPr>
              <a:t>Haltbarmachung von Lebensmitteln</a:t>
            </a:r>
          </a:p>
          <a:p>
            <a:r>
              <a:rPr lang="de-DE" sz="2000" dirty="0">
                <a:solidFill>
                  <a:srgbClr val="000000"/>
                </a:solidFill>
              </a:rPr>
              <a:t>Rezeptkreationen und praktische Umsetzung </a:t>
            </a:r>
          </a:p>
          <a:p>
            <a:endParaRPr lang="de-DE" sz="2000" dirty="0">
              <a:solidFill>
                <a:srgbClr val="000000"/>
              </a:solidFill>
            </a:endParaRPr>
          </a:p>
        </p:txBody>
      </p:sp>
      <p:pic>
        <p:nvPicPr>
          <p:cNvPr id="17" name="Picture 16" descr="C:\Users\Laurentiushof\AppData\Local\Microsoft\Windows\Temporary Internet Files\Content.IE5\7XHUNKZ3\MM900300565[1].gif">
            <a:extLst>
              <a:ext uri="{FF2B5EF4-FFF2-40B4-BE49-F238E27FC236}">
                <a16:creationId xmlns:a16="http://schemas.microsoft.com/office/drawing/2014/main" id="{FC483C7E-8637-4631-973C-01B94A35D6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69236" y="210817"/>
            <a:ext cx="2587054" cy="242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Haushalt clipart">
            <a:extLst>
              <a:ext uri="{FF2B5EF4-FFF2-40B4-BE49-F238E27FC236}">
                <a16:creationId xmlns:a16="http://schemas.microsoft.com/office/drawing/2014/main" id="{FA335310-003B-451C-9BC3-0CCC6951C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3841" y="3478741"/>
            <a:ext cx="1547101" cy="160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D4A741-75E0-43A5-A8F9-66EC527EA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5829534" cy="314067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 sz="1100" dirty="0">
                <a:solidFill>
                  <a:srgbClr val="898989"/>
                </a:solidFill>
              </a:rPr>
              <a:t>IGS Zell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D00DA9-5A78-4F9E-94AD-44F7E08A8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98922" y="6223702"/>
            <a:ext cx="1370731" cy="314067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40C3CBA7-C539-488B-B69C-2DE277660734}" type="datetime1">
              <a:rPr lang="de-DE" sz="1100">
                <a:solidFill>
                  <a:srgbClr val="898989"/>
                </a:solidFill>
              </a:rPr>
              <a:pPr algn="r">
                <a:spcAft>
                  <a:spcPts val="600"/>
                </a:spcAft>
              </a:pPr>
              <a:t>02.05.2024</a:t>
            </a:fld>
            <a:endParaRPr lang="de-DE" sz="1100">
              <a:solidFill>
                <a:srgbClr val="898989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6650CD-01C5-4551-B74F-0D461D463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3380" y="6223702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F6C9C9-2DB1-47BD-929A-175C29822ED6}" type="slidenum">
              <a:rPr lang="de-DE" sz="11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21</a:t>
            </a:fld>
            <a:endParaRPr lang="de-DE" sz="1100">
              <a:solidFill>
                <a:srgbClr val="898989"/>
              </a:solidFill>
            </a:endParaRPr>
          </a:p>
        </p:txBody>
      </p:sp>
      <p:pic>
        <p:nvPicPr>
          <p:cNvPr id="19" name="Picture 19" descr="C:\Users\Laurentiushof\AppData\Local\Microsoft\Windows\Temporary Internet Files\Content.IE5\EC2KBPLE\MC900241297[1].wmf">
            <a:extLst>
              <a:ext uri="{FF2B5EF4-FFF2-40B4-BE49-F238E27FC236}">
                <a16:creationId xmlns:a16="http://schemas.microsoft.com/office/drawing/2014/main" id="{3E4A8EDC-476D-4971-82DD-E05E96403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20796" y="5010263"/>
            <a:ext cx="2057660" cy="166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765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99DBE9-3136-40C8-8F1B-446CCEDB6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Teilbereich Wirtschaft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199DE3-DAE2-4682-AF33-97E7F58D6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Inhalt:</a:t>
            </a:r>
          </a:p>
          <a:p>
            <a:endParaRPr lang="de-DE" dirty="0"/>
          </a:p>
          <a:p>
            <a:r>
              <a:rPr lang="de-DE" dirty="0"/>
              <a:t>Schüler werden darauf vorbereitet sich als Konsument, Arbeitnehmer, Unternehmer und Wirtschaftsbürger zurechtzufinden</a:t>
            </a:r>
          </a:p>
          <a:p>
            <a:r>
              <a:rPr lang="de-DE" dirty="0"/>
              <a:t>Schüler lernen wirtschaftliche, gesellschaftliche und ökologische Zusammenhänge zu erkennen </a:t>
            </a:r>
          </a:p>
          <a:p>
            <a:r>
              <a:rPr lang="de-DE" dirty="0"/>
              <a:t>Schüler lernen Folgerungen für das eigene Handeln zu ziehen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9D1F05-6ADA-4B92-82B6-11ABABA41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2D1B7F-6349-46AD-946F-42435868B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CB25E5-E94D-4219-8730-5D4E0E6E9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656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DE54B67-F287-4A4F-AFF2-1C1858362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DB21C1F-800A-4009-9F76-28167E21A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13DC3E-51BA-4EDE-8594-0DDFB1321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B257A2-1F2D-4703-9928-7B1FF35F7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23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6C9F63A-1207-4FA0-A22A-D788E0978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546" y="127803"/>
            <a:ext cx="8365436" cy="602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8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612A462F-422A-49D8-BDE1-662333FAF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Wahlpflichtfach Wirtschaft und Ernährung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871B310C-524C-4334-9622-CF198643E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Voraussetzungen für die Wahl des Faches WE:  </a:t>
            </a:r>
          </a:p>
          <a:p>
            <a:endParaRPr lang="de-DE" dirty="0"/>
          </a:p>
          <a:p>
            <a:r>
              <a:rPr lang="de-DE" dirty="0"/>
              <a:t>Interesse am Thema Ernährung</a:t>
            </a:r>
          </a:p>
          <a:p>
            <a:r>
              <a:rPr lang="de-DE" dirty="0"/>
              <a:t>Interesse an wirtschaftlichen Zusammenhängen</a:t>
            </a:r>
          </a:p>
          <a:p>
            <a:r>
              <a:rPr lang="de-DE" dirty="0"/>
              <a:t>Teamfähigkeit und Disziplin bei der Arbeit</a:t>
            </a:r>
          </a:p>
          <a:p>
            <a:r>
              <a:rPr lang="de-DE" dirty="0"/>
              <a:t>Interesse an aktuellen Problemfeldern aus den Bereichen Politik und Wirtschaft</a:t>
            </a:r>
          </a:p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6B07C83-432E-4B2C-9DE6-9E8C3400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02.05.2024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FAF939-6F0A-4924-BCCA-E244FBC3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636CFF-7244-4BE7-A991-A0B8A62D6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4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76D19BF7-6D14-43CE-9B8D-3B09E880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597" y="3424348"/>
            <a:ext cx="9426806" cy="14244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/>
              <a:t>Wahlpflichtfach</a:t>
            </a:r>
            <a:r>
              <a:rPr lang="en-US" dirty="0"/>
              <a:t> </a:t>
            </a:r>
            <a:r>
              <a:rPr lang="en-US" dirty="0" err="1"/>
              <a:t>Informatik</a:t>
            </a:r>
            <a:endParaRPr lang="en-US" dirty="0"/>
          </a:p>
        </p:txBody>
      </p:sp>
      <p:pic>
        <p:nvPicPr>
          <p:cNvPr id="9" name="Picture 13" descr="PC">
            <a:extLst>
              <a:ext uri="{FF2B5EF4-FFF2-40B4-BE49-F238E27FC236}">
                <a16:creationId xmlns:a16="http://schemas.microsoft.com/office/drawing/2014/main" id="{2137C78D-B2CA-46A0-8C6D-B5D215EF9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1" r="11053" b="-8"/>
          <a:stretch/>
        </p:blipFill>
        <p:spPr bwMode="auto">
          <a:xfrm>
            <a:off x="5181600" y="1330490"/>
            <a:ext cx="1828800" cy="1828800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F6C11E-A390-454A-AEEF-F6F8AD6368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0C3CBA7-C539-488B-B69C-2DE277660734}" type="datetime1">
              <a:rPr lang="en-US">
                <a:solidFill>
                  <a:srgbClr val="1B1B1B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5/2/2024</a:t>
            </a:fld>
            <a:endParaRPr lang="en-US">
              <a:solidFill>
                <a:srgbClr val="1B1B1B"/>
              </a:solidFill>
              <a:latin typeface="Calibri" panose="020F0502020204030204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5D1BF5-A919-4F6A-AF29-5C8DCCD7B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1B1B1B"/>
                </a:solidFill>
                <a:latin typeface="Calibri" panose="020F0502020204030204"/>
                <a:ea typeface="+mn-ea"/>
                <a:cs typeface="+mn-cs"/>
              </a:rPr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407BF3-4D13-411A-A3E1-963E35A34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8F6C9C9-2DB1-47BD-929A-175C29822ED6}" type="slidenum">
              <a:rPr lang="en-US">
                <a:solidFill>
                  <a:srgbClr val="1B1B1B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25</a:t>
            </a:fld>
            <a:endParaRPr lang="en-US">
              <a:solidFill>
                <a:srgbClr val="1B1B1B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7331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63CBF39-FF24-4C1C-AF3B-600DFF496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 Informatik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5F1DE5D2-6717-4601-8887-AC4C89737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0">
              <a:buNone/>
            </a:pPr>
            <a:endParaRPr lang="de-DE" altLang="de-DE" dirty="0"/>
          </a:p>
          <a:p>
            <a:pPr marL="0" indent="0">
              <a:buNone/>
            </a:pPr>
            <a:r>
              <a:rPr lang="de-DE" b="1" dirty="0" smtClean="0"/>
              <a:t>Inhalte im Schnupperkurs</a:t>
            </a:r>
          </a:p>
          <a:p>
            <a:endParaRPr lang="de-DE" sz="800" dirty="0" smtClean="0"/>
          </a:p>
          <a:p>
            <a:r>
              <a:rPr lang="de-DE" altLang="de-DE" dirty="0" smtClean="0"/>
              <a:t>Grundkenntnisse </a:t>
            </a:r>
            <a:r>
              <a:rPr lang="de-DE" altLang="de-DE" b="1" dirty="0"/>
              <a:t>Hardware</a:t>
            </a:r>
          </a:p>
          <a:p>
            <a:r>
              <a:rPr lang="de-DE" altLang="de-DE" dirty="0"/>
              <a:t>Grundlegender Umgang mit </a:t>
            </a:r>
            <a:r>
              <a:rPr lang="de-DE" altLang="de-DE" b="1" dirty="0"/>
              <a:t>Software:</a:t>
            </a:r>
          </a:p>
          <a:p>
            <a:pPr lvl="1"/>
            <a:r>
              <a:rPr lang="de-DE" altLang="de-DE" dirty="0"/>
              <a:t>Betriebssystem und Dateiverwaltung</a:t>
            </a:r>
          </a:p>
          <a:p>
            <a:pPr lvl="1"/>
            <a:r>
              <a:rPr lang="de-DE" altLang="de-DE" dirty="0"/>
              <a:t>Textverarbeitung</a:t>
            </a:r>
          </a:p>
          <a:p>
            <a:pPr lvl="1"/>
            <a:r>
              <a:rPr lang="de-DE" altLang="de-DE" dirty="0"/>
              <a:t>Präsentationssoftware</a:t>
            </a:r>
          </a:p>
          <a:p>
            <a:pPr lvl="1"/>
            <a:r>
              <a:rPr lang="de-DE" altLang="de-DE" dirty="0" smtClean="0"/>
              <a:t>Tabellenkalkulation</a:t>
            </a:r>
            <a:endParaRPr lang="de-DE" dirty="0"/>
          </a:p>
          <a:p>
            <a:r>
              <a:rPr lang="de-DE" altLang="de-DE" dirty="0"/>
              <a:t>Logisches Denken</a:t>
            </a:r>
            <a:r>
              <a:rPr lang="de-DE" altLang="de-DE" b="1" dirty="0"/>
              <a:t>: Programmieren </a:t>
            </a:r>
            <a:r>
              <a:rPr lang="de-DE" altLang="de-DE" dirty="0"/>
              <a:t>mit dem „</a:t>
            </a:r>
            <a:r>
              <a:rPr lang="de-DE" altLang="de-DE" dirty="0" smtClean="0"/>
              <a:t>Java-Hamster“</a:t>
            </a:r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E6E905-C2B2-4611-A180-B761359FC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AF399F-AFC0-45D4-BC46-212D47CE9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AEFA72-4E9A-4CE9-A137-7AC17A2A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247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63CBF39-FF24-4C1C-AF3B-600DFF496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 Informatik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5F1DE5D2-6717-4601-8887-AC4C89737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 dirty="0"/>
          </a:p>
          <a:p>
            <a:pPr marL="0" indent="0">
              <a:buNone/>
            </a:pPr>
            <a:r>
              <a:rPr lang="de-DE" altLang="de-DE" b="1" dirty="0" smtClean="0"/>
              <a:t>Themenbeispiele </a:t>
            </a:r>
            <a:r>
              <a:rPr lang="de-DE" altLang="de-DE" b="1" dirty="0"/>
              <a:t>7 &amp; </a:t>
            </a:r>
            <a:r>
              <a:rPr lang="de-DE" altLang="de-DE" b="1" dirty="0" smtClean="0"/>
              <a:t>8</a:t>
            </a:r>
          </a:p>
          <a:p>
            <a:pPr marL="0" indent="0">
              <a:buNone/>
            </a:pPr>
            <a:endParaRPr lang="de-DE" b="1" dirty="0"/>
          </a:p>
          <a:p>
            <a:pPr marL="342900" lvl="1" indent="0"/>
            <a:r>
              <a:rPr lang="de-DE" altLang="de-DE" sz="2800" dirty="0" smtClean="0"/>
              <a:t> Umgang </a:t>
            </a:r>
            <a:r>
              <a:rPr lang="de-DE" altLang="de-DE" sz="2800" dirty="0"/>
              <a:t>mit </a:t>
            </a:r>
            <a:r>
              <a:rPr lang="de-DE" altLang="de-DE" sz="2800" b="1" dirty="0"/>
              <a:t>Grafikobjekten</a:t>
            </a:r>
            <a:endParaRPr lang="de-DE" altLang="de-DE" sz="2800" dirty="0"/>
          </a:p>
          <a:p>
            <a:pPr marL="342900" lvl="1" indent="0"/>
            <a:r>
              <a:rPr lang="de-DE" altLang="de-DE" sz="2800" b="1" dirty="0" smtClean="0"/>
              <a:t> Textverarbeitung</a:t>
            </a:r>
            <a:r>
              <a:rPr lang="de-DE" altLang="de-DE" sz="2800" dirty="0" smtClean="0"/>
              <a:t> </a:t>
            </a:r>
            <a:r>
              <a:rPr lang="de-DE" altLang="de-DE" sz="2800" dirty="0"/>
              <a:t>in </a:t>
            </a:r>
            <a:r>
              <a:rPr lang="de-DE" altLang="de-DE" sz="2800" b="1" dirty="0"/>
              <a:t>M. Word</a:t>
            </a:r>
            <a:endParaRPr lang="de-DE" altLang="de-DE" sz="2800" dirty="0"/>
          </a:p>
          <a:p>
            <a:pPr marL="342900" lvl="1" indent="0"/>
            <a:r>
              <a:rPr lang="de-DE" altLang="de-DE" sz="2800" dirty="0" smtClean="0"/>
              <a:t> Das Internet</a:t>
            </a:r>
            <a:endParaRPr lang="de-DE" altLang="de-DE" sz="2600" b="1" dirty="0"/>
          </a:p>
          <a:p>
            <a:pPr marL="342900" lvl="1" indent="0"/>
            <a:r>
              <a:rPr lang="de-DE" altLang="de-DE" sz="2800" b="1" dirty="0" smtClean="0"/>
              <a:t> Tabellenkalkulation</a:t>
            </a:r>
            <a:r>
              <a:rPr lang="de-DE" altLang="de-DE" sz="2800" dirty="0" smtClean="0"/>
              <a:t> </a:t>
            </a:r>
            <a:r>
              <a:rPr lang="de-DE" altLang="de-DE" sz="2800" dirty="0"/>
              <a:t>in </a:t>
            </a:r>
            <a:r>
              <a:rPr lang="de-DE" altLang="de-DE" sz="2800" b="1" dirty="0"/>
              <a:t>M. Excel</a:t>
            </a:r>
            <a:endParaRPr lang="de-DE" altLang="de-DE" sz="28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E6E905-C2B2-4611-A180-B761359FC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AF399F-AFC0-45D4-BC46-212D47CE9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AEFA72-4E9A-4CE9-A137-7AC17A2A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915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29B047-899F-403A-B5B6-B2C6E3CB1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Informatik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5A68FC-6A74-4AEA-B458-9E2FC357A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b="1" dirty="0" smtClean="0"/>
          </a:p>
          <a:p>
            <a:pPr marL="0" indent="0">
              <a:buNone/>
            </a:pPr>
            <a:r>
              <a:rPr lang="de-DE" b="1" dirty="0" smtClean="0"/>
              <a:t>Themenbeispiele  </a:t>
            </a:r>
            <a:r>
              <a:rPr lang="de-DE" b="1" dirty="0"/>
              <a:t>9 &amp;</a:t>
            </a:r>
            <a:r>
              <a:rPr lang="de-DE" b="1" dirty="0" smtClean="0"/>
              <a:t> </a:t>
            </a:r>
            <a:r>
              <a:rPr lang="de-DE" b="1" dirty="0"/>
              <a:t>10 </a:t>
            </a:r>
          </a:p>
          <a:p>
            <a:endParaRPr lang="de-DE" dirty="0"/>
          </a:p>
          <a:p>
            <a:pPr marL="342900" lvl="1" indent="0"/>
            <a:r>
              <a:rPr lang="de-DE" altLang="de-DE" sz="2800" dirty="0" smtClean="0"/>
              <a:t> </a:t>
            </a:r>
            <a:r>
              <a:rPr lang="de-DE" altLang="de-DE" sz="2800" b="1" dirty="0" smtClean="0"/>
              <a:t>Programmierung: </a:t>
            </a:r>
            <a:r>
              <a:rPr lang="de-DE" altLang="de-DE" sz="2800" dirty="0" smtClean="0"/>
              <a:t>Hamstersimulator (auf </a:t>
            </a:r>
            <a:r>
              <a:rPr lang="de-DE" altLang="de-DE" sz="2800" dirty="0"/>
              <a:t>Java basierend) </a:t>
            </a:r>
          </a:p>
          <a:p>
            <a:pPr marL="342900" lvl="1" indent="0"/>
            <a:r>
              <a:rPr lang="de-DE" altLang="de-DE" sz="2800" b="1" dirty="0" smtClean="0"/>
              <a:t> Digitale Logik</a:t>
            </a:r>
          </a:p>
          <a:p>
            <a:pPr marL="342900" lvl="1" indent="0"/>
            <a:r>
              <a:rPr lang="de-DE" altLang="de-DE" sz="2800" b="1" dirty="0"/>
              <a:t> </a:t>
            </a:r>
            <a:r>
              <a:rPr lang="de-DE" altLang="de-DE" sz="2800" b="1" dirty="0" smtClean="0"/>
              <a:t>Kommunikation in Rechnernetzen</a:t>
            </a:r>
          </a:p>
          <a:p>
            <a:pPr marL="342900" lvl="1" indent="0"/>
            <a:r>
              <a:rPr lang="de-DE" altLang="de-DE" sz="2800" b="1" dirty="0"/>
              <a:t> </a:t>
            </a:r>
            <a:r>
              <a:rPr lang="de-DE" altLang="de-DE" sz="2800" b="1" dirty="0" smtClean="0"/>
              <a:t>Datenbanken</a:t>
            </a:r>
            <a:endParaRPr lang="de-DE" alt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34F4DF-BCAE-46A7-98D8-7BA4BDF3E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719EB4-9DAF-48DB-956D-E368FB471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0571C0-454D-4C4D-92B2-B79C69CA8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063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63CBF39-FF24-4C1C-AF3B-600DFF496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 Informatik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5F1DE5D2-6717-4601-8887-AC4C89737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Ein Beispiel</a:t>
            </a:r>
            <a:r>
              <a:rPr lang="de-DE" dirty="0"/>
              <a:t>: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E6E905-C2B2-4611-A180-B761359FC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AF399F-AFC0-45D4-BC46-212D47CE9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AEFA72-4E9A-4CE9-A137-7AC17A2A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29</a:t>
            </a:fld>
            <a:endParaRPr lang="de-DE"/>
          </a:p>
        </p:txBody>
      </p:sp>
      <p:pic>
        <p:nvPicPr>
          <p:cNvPr id="9" name="Bild 1" descr="Bildschirmfoto 2014-05-22 um 19.06.48.png">
            <a:extLst>
              <a:ext uri="{FF2B5EF4-FFF2-40B4-BE49-F238E27FC236}">
                <a16:creationId xmlns:a16="http://schemas.microsoft.com/office/drawing/2014/main" id="{629FB94E-FD1D-43B5-B050-2D747293A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1" t="35358" r="41238" b="33614"/>
          <a:stretch>
            <a:fillRect/>
          </a:stretch>
        </p:blipFill>
        <p:spPr bwMode="auto">
          <a:xfrm>
            <a:off x="912418" y="1971782"/>
            <a:ext cx="3240087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estreifter Pfeil nach rechts 6">
            <a:extLst>
              <a:ext uri="{FF2B5EF4-FFF2-40B4-BE49-F238E27FC236}">
                <a16:creationId xmlns:a16="http://schemas.microsoft.com/office/drawing/2014/main" id="{421A4B7E-71B2-4E1E-8832-6F4E9C276194}"/>
              </a:ext>
            </a:extLst>
          </p:cNvPr>
          <p:cNvSpPr>
            <a:spLocks/>
          </p:cNvSpPr>
          <p:nvPr/>
        </p:nvSpPr>
        <p:spPr bwMode="auto">
          <a:xfrm>
            <a:off x="4546990" y="2335748"/>
            <a:ext cx="2305050" cy="1871662"/>
          </a:xfrm>
          <a:custGeom>
            <a:avLst/>
            <a:gdLst>
              <a:gd name="T0" fmla="*/ 0 w 2304256"/>
              <a:gd name="T1" fmla="*/ 468052 h 1872208"/>
              <a:gd name="T2" fmla="*/ 58507 w 2304256"/>
              <a:gd name="T3" fmla="*/ 468052 h 1872208"/>
              <a:gd name="T4" fmla="*/ 58507 w 2304256"/>
              <a:gd name="T5" fmla="*/ 1404156 h 1872208"/>
              <a:gd name="T6" fmla="*/ 0 w 2304256"/>
              <a:gd name="T7" fmla="*/ 1404156 h 1872208"/>
              <a:gd name="T8" fmla="*/ 0 w 2304256"/>
              <a:gd name="T9" fmla="*/ 468052 h 1872208"/>
              <a:gd name="T10" fmla="*/ 117013 w 2304256"/>
              <a:gd name="T11" fmla="*/ 468052 h 1872208"/>
              <a:gd name="T12" fmla="*/ 234026 w 2304256"/>
              <a:gd name="T13" fmla="*/ 468052 h 1872208"/>
              <a:gd name="T14" fmla="*/ 234026 w 2304256"/>
              <a:gd name="T15" fmla="*/ 1404156 h 1872208"/>
              <a:gd name="T16" fmla="*/ 117013 w 2304256"/>
              <a:gd name="T17" fmla="*/ 1404156 h 1872208"/>
              <a:gd name="T18" fmla="*/ 117013 w 2304256"/>
              <a:gd name="T19" fmla="*/ 468052 h 1872208"/>
              <a:gd name="T20" fmla="*/ 292533 w 2304256"/>
              <a:gd name="T21" fmla="*/ 468052 h 1872208"/>
              <a:gd name="T22" fmla="*/ 1368152 w 2304256"/>
              <a:gd name="T23" fmla="*/ 468052 h 1872208"/>
              <a:gd name="T24" fmla="*/ 1368152 w 2304256"/>
              <a:gd name="T25" fmla="*/ 0 h 1872208"/>
              <a:gd name="T26" fmla="*/ 2304256 w 2304256"/>
              <a:gd name="T27" fmla="*/ 936104 h 1872208"/>
              <a:gd name="T28" fmla="*/ 1368152 w 2304256"/>
              <a:gd name="T29" fmla="*/ 1872208 h 1872208"/>
              <a:gd name="T30" fmla="*/ 1368152 w 2304256"/>
              <a:gd name="T31" fmla="*/ 1404156 h 1872208"/>
              <a:gd name="T32" fmla="*/ 292533 w 2304256"/>
              <a:gd name="T33" fmla="*/ 1404156 h 1872208"/>
              <a:gd name="T34" fmla="*/ 292533 w 2304256"/>
              <a:gd name="T35" fmla="*/ 468052 h 187220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304256"/>
              <a:gd name="T55" fmla="*/ 0 h 1872208"/>
              <a:gd name="T56" fmla="*/ 2304256 w 2304256"/>
              <a:gd name="T57" fmla="*/ 1872208 h 187220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304256" h="1872208">
                <a:moveTo>
                  <a:pt x="0" y="468052"/>
                </a:moveTo>
                <a:lnTo>
                  <a:pt x="58507" y="468052"/>
                </a:lnTo>
                <a:lnTo>
                  <a:pt x="58507" y="1404156"/>
                </a:lnTo>
                <a:lnTo>
                  <a:pt x="0" y="1404156"/>
                </a:lnTo>
                <a:lnTo>
                  <a:pt x="0" y="468052"/>
                </a:lnTo>
                <a:close/>
                <a:moveTo>
                  <a:pt x="117013" y="468052"/>
                </a:moveTo>
                <a:lnTo>
                  <a:pt x="234026" y="468052"/>
                </a:lnTo>
                <a:lnTo>
                  <a:pt x="234026" y="1404156"/>
                </a:lnTo>
                <a:lnTo>
                  <a:pt x="117013" y="1404156"/>
                </a:lnTo>
                <a:lnTo>
                  <a:pt x="117013" y="468052"/>
                </a:lnTo>
                <a:close/>
                <a:moveTo>
                  <a:pt x="292533" y="468052"/>
                </a:moveTo>
                <a:lnTo>
                  <a:pt x="1368152" y="468052"/>
                </a:lnTo>
                <a:lnTo>
                  <a:pt x="1368152" y="0"/>
                </a:lnTo>
                <a:lnTo>
                  <a:pt x="2304256" y="936104"/>
                </a:lnTo>
                <a:lnTo>
                  <a:pt x="1368152" y="1872208"/>
                </a:lnTo>
                <a:lnTo>
                  <a:pt x="1368152" y="1404156"/>
                </a:lnTo>
                <a:lnTo>
                  <a:pt x="292533" y="1404156"/>
                </a:lnTo>
                <a:lnTo>
                  <a:pt x="292533" y="46805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pPr algn="ctr" eaLnBrk="1" hangingPunct="1">
              <a:defRPr/>
            </a:pPr>
            <a:endParaRPr lang="de-DE" dirty="0">
              <a:solidFill>
                <a:schemeClr val="lt1"/>
              </a:solidFill>
              <a:latin typeface="+mn-lt"/>
            </a:endParaRPr>
          </a:p>
          <a:p>
            <a:pPr algn="ctr" eaLnBrk="1" hangingPunct="1">
              <a:defRPr/>
            </a:pPr>
            <a:endParaRPr lang="de-DE" dirty="0">
              <a:solidFill>
                <a:schemeClr val="lt1"/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de-DE" dirty="0">
                <a:solidFill>
                  <a:schemeClr val="lt1"/>
                </a:solidFill>
                <a:latin typeface="+mn-lt"/>
              </a:rPr>
              <a:t>Java-Code</a:t>
            </a:r>
          </a:p>
          <a:p>
            <a:pPr algn="ctr" eaLnBrk="1" hangingPunct="1">
              <a:defRPr/>
            </a:pPr>
            <a:r>
              <a:rPr lang="de-DE" dirty="0">
                <a:solidFill>
                  <a:schemeClr val="lt1"/>
                </a:solidFill>
                <a:latin typeface="+mn-lt"/>
              </a:rPr>
              <a:t>schreiben</a:t>
            </a:r>
          </a:p>
        </p:txBody>
      </p:sp>
      <p:pic>
        <p:nvPicPr>
          <p:cNvPr id="11" name="Bild 3" descr="Bildschirmfoto 2014-05-22 um 19.06.51.png">
            <a:extLst>
              <a:ext uri="{FF2B5EF4-FFF2-40B4-BE49-F238E27FC236}">
                <a16:creationId xmlns:a16="http://schemas.microsoft.com/office/drawing/2014/main" id="{F6301E10-C8C2-491E-A79E-7EE87113B1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452" t="15395" r="49387" b="39146"/>
          <a:stretch>
            <a:fillRect/>
          </a:stretch>
        </p:blipFill>
        <p:spPr bwMode="auto">
          <a:xfrm>
            <a:off x="7602536" y="1505056"/>
            <a:ext cx="2016125" cy="36655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0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Allgemein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Das Wahlpflichtfach (WPF) ist ein Hauptfach genauso wie Mathematik, Englisch und Deutsch.</a:t>
            </a:r>
          </a:p>
          <a:p>
            <a:endParaRPr lang="de-DE" dirty="0"/>
          </a:p>
          <a:p>
            <a:r>
              <a:rPr lang="de-DE" dirty="0"/>
              <a:t>Entsprechend wird es auch 3-4 Stunden unterrichtet. </a:t>
            </a:r>
          </a:p>
          <a:p>
            <a:endParaRPr lang="de-DE" dirty="0"/>
          </a:p>
          <a:p>
            <a:r>
              <a:rPr lang="de-DE" dirty="0"/>
              <a:t>6. Klasse:	 vierstündig</a:t>
            </a:r>
          </a:p>
          <a:p>
            <a:r>
              <a:rPr lang="de-DE" dirty="0"/>
              <a:t>7. Klasse: 	 dreistündig</a:t>
            </a:r>
          </a:p>
          <a:p>
            <a:r>
              <a:rPr lang="de-DE" dirty="0"/>
              <a:t>8. Klasse: 	 vierstündig </a:t>
            </a:r>
          </a:p>
          <a:p>
            <a:r>
              <a:rPr lang="de-DE" dirty="0"/>
              <a:t>9. Klasse:	 dreistündig</a:t>
            </a:r>
          </a:p>
          <a:p>
            <a:r>
              <a:rPr lang="de-DE" dirty="0"/>
              <a:t>10.Klasse:	 vierstündig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</a:t>
            </a:fld>
            <a:endParaRPr lang="de-DE"/>
          </a:p>
        </p:txBody>
      </p:sp>
      <p:pic>
        <p:nvPicPr>
          <p:cNvPr id="7" name="Picture 6" descr="06-mathe">
            <a:extLst>
              <a:ext uri="{FF2B5EF4-FFF2-40B4-BE49-F238E27FC236}">
                <a16:creationId xmlns:a16="http://schemas.microsoft.com/office/drawing/2014/main" id="{D9FA2453-9C0C-4FFB-B452-CD255EA61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620" y="3656148"/>
            <a:ext cx="1855788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04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164EC6-ECE7-478B-91A7-38238FEDA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 Informatik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6B461A-B42C-4CE9-9D63-5E96ECB46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b="1" dirty="0" smtClean="0"/>
          </a:p>
          <a:p>
            <a:pPr marL="0" indent="0">
              <a:buNone/>
            </a:pPr>
            <a:r>
              <a:rPr lang="de-DE" b="1" dirty="0" smtClean="0"/>
              <a:t>Voraussetzungen </a:t>
            </a:r>
            <a:r>
              <a:rPr lang="de-DE" b="1" dirty="0"/>
              <a:t>für die Wahl des Faches Informatik</a:t>
            </a:r>
          </a:p>
          <a:p>
            <a:endParaRPr lang="de-DE" sz="800" dirty="0" smtClean="0"/>
          </a:p>
          <a:p>
            <a:r>
              <a:rPr lang="de-DE" dirty="0" smtClean="0"/>
              <a:t> Ruhiges Arbeiten über einen längeren Zeitraum</a:t>
            </a:r>
          </a:p>
          <a:p>
            <a:r>
              <a:rPr lang="de-DE" dirty="0"/>
              <a:t> </a:t>
            </a:r>
            <a:r>
              <a:rPr lang="de-DE" dirty="0" smtClean="0"/>
              <a:t>Interesse an Inhalten aus der Computerwelt</a:t>
            </a:r>
          </a:p>
          <a:p>
            <a:pPr lvl="1"/>
            <a:r>
              <a:rPr lang="de-DE" dirty="0"/>
              <a:t> </a:t>
            </a:r>
            <a:r>
              <a:rPr lang="de-DE" dirty="0" smtClean="0"/>
              <a:t>Theorie und Praxis </a:t>
            </a:r>
          </a:p>
          <a:p>
            <a:r>
              <a:rPr lang="de-DE" dirty="0"/>
              <a:t> </a:t>
            </a:r>
            <a:r>
              <a:rPr lang="de-DE" dirty="0" smtClean="0"/>
              <a:t>Korrekte Vorstellung haben (kein ZOCKEN)</a:t>
            </a:r>
          </a:p>
          <a:p>
            <a:r>
              <a:rPr lang="de-DE" dirty="0" smtClean="0"/>
              <a:t> Sinnvoll: Zugang zu einem Computer</a:t>
            </a:r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EF96A2-5245-4A8B-B262-012F6FDD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AEE858-8BEE-4CF9-BD20-C7B4B0EA4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E160F8-400C-4076-8E8C-F72154906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518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164EC6-ECE7-478B-91A7-38238FEDA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 Informatik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6B461A-B42C-4CE9-9D63-5E96ECB46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b="1" dirty="0" smtClean="0"/>
          </a:p>
          <a:p>
            <a:pPr marL="0" indent="0">
              <a:buNone/>
            </a:pPr>
            <a:r>
              <a:rPr lang="de-DE" b="1" dirty="0" smtClean="0"/>
              <a:t>Warum ist Informatik sinnvoll?</a:t>
            </a:r>
            <a:endParaRPr lang="de-DE" b="1" dirty="0"/>
          </a:p>
          <a:p>
            <a:endParaRPr lang="de-DE" dirty="0" smtClean="0"/>
          </a:p>
          <a:p>
            <a:r>
              <a:rPr lang="de-DE" dirty="0"/>
              <a:t> </a:t>
            </a:r>
            <a:r>
              <a:rPr lang="de-DE" dirty="0" smtClean="0"/>
              <a:t>Bedeutung </a:t>
            </a:r>
            <a:r>
              <a:rPr lang="de-DE" dirty="0"/>
              <a:t>der </a:t>
            </a:r>
            <a:r>
              <a:rPr lang="de-DE" dirty="0" smtClean="0"/>
              <a:t>Informatik ist sehr groß</a:t>
            </a:r>
            <a:endParaRPr lang="de-DE" dirty="0"/>
          </a:p>
          <a:p>
            <a:r>
              <a:rPr lang="de-DE" dirty="0" smtClean="0"/>
              <a:t> Kenntnisse aus </a:t>
            </a:r>
            <a:r>
              <a:rPr lang="de-DE" smtClean="0"/>
              <a:t>dem Bereich der </a:t>
            </a:r>
            <a:r>
              <a:rPr lang="de-DE" dirty="0"/>
              <a:t>Informatik </a:t>
            </a:r>
            <a:r>
              <a:rPr lang="de-DE" dirty="0" smtClean="0"/>
              <a:t>können positiv </a:t>
            </a:r>
            <a:r>
              <a:rPr lang="de-DE" dirty="0"/>
              <a:t>in </a:t>
            </a:r>
            <a:r>
              <a:rPr lang="de-DE" smtClean="0"/>
              <a:t>anderen  </a:t>
            </a:r>
            <a:br>
              <a:rPr lang="de-DE" smtClean="0"/>
            </a:br>
            <a:r>
              <a:rPr lang="de-DE" smtClean="0"/>
              <a:t> Fächern </a:t>
            </a:r>
            <a:r>
              <a:rPr lang="de-DE" dirty="0" smtClean="0"/>
              <a:t>oder später im Beruf genutzt werden</a:t>
            </a:r>
          </a:p>
          <a:p>
            <a:r>
              <a:rPr lang="de-DE" dirty="0" smtClean="0"/>
              <a:t> Umgang </a:t>
            </a:r>
            <a:r>
              <a:rPr lang="de-DE" dirty="0"/>
              <a:t>mit dem Computer </a:t>
            </a:r>
            <a:r>
              <a:rPr lang="de-DE" dirty="0" smtClean="0"/>
              <a:t>macht Spaß </a:t>
            </a:r>
            <a:r>
              <a:rPr lang="de-DE" dirty="0">
                <a:sym typeface="Wingdings" panose="05000000000000000000" pitchFamily="2" charset="2"/>
              </a:rPr>
              <a:t></a:t>
            </a:r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EF96A2-5245-4A8B-B262-012F6FDD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AEE858-8BEE-4CF9-BD20-C7B4B0EA4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E160F8-400C-4076-8E8C-F72154906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171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A2B4789-5739-4A77-914D-991999129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Wahlpflichtfach </a:t>
            </a:r>
            <a:br>
              <a:rPr lang="de-DE" dirty="0"/>
            </a:br>
            <a:r>
              <a:rPr lang="de-DE" dirty="0"/>
              <a:t>Sport und Gesundheit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BC5402-6A8C-49DB-8945-70C53F10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B7B3B2-901B-4228-8335-0AA296E34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ED8C02-02CB-4B32-B9CC-A6D0F87AE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676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CD01E4F-4CBE-45F5-B0AC-D147A8019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Sport und Gesundheit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E201492-7036-42B6-86A3-F775036B3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Module, die unterrichtet werden: </a:t>
            </a:r>
          </a:p>
          <a:p>
            <a:endParaRPr lang="de-DE" dirty="0"/>
          </a:p>
          <a:p>
            <a:r>
              <a:rPr lang="de-DE" dirty="0"/>
              <a:t>Kooperation außerschulischer Partner/Berufsorientiert</a:t>
            </a:r>
          </a:p>
          <a:p>
            <a:r>
              <a:rPr lang="de-DE" dirty="0"/>
              <a:t>Organisation von schulischen und außerschulischen Sportprojekten</a:t>
            </a:r>
          </a:p>
          <a:p>
            <a:r>
              <a:rPr lang="de-DE" dirty="0"/>
              <a:t>Bewegungslehre</a:t>
            </a:r>
          </a:p>
          <a:p>
            <a:r>
              <a:rPr lang="de-DE" dirty="0"/>
              <a:t>Trainingslehre</a:t>
            </a:r>
          </a:p>
          <a:p>
            <a:r>
              <a:rPr lang="de-DE" dirty="0"/>
              <a:t>Freizeit und Leistung</a:t>
            </a:r>
          </a:p>
          <a:p>
            <a:r>
              <a:rPr lang="de-DE" dirty="0"/>
              <a:t>Kreatives Bewegungshandeln</a:t>
            </a:r>
          </a:p>
          <a:p>
            <a:r>
              <a:rPr lang="de-DE" dirty="0"/>
              <a:t>Spiele spielen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F73A6D-90B8-45B5-928A-A76E795C9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B8F8CE-8071-43A1-A153-C72B1AF46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F94D9D-850C-4B4A-9311-D9CD866F5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33</a:t>
            </a:fld>
            <a:endParaRPr lang="de-DE"/>
          </a:p>
        </p:txBody>
      </p:sp>
      <p:pic>
        <p:nvPicPr>
          <p:cNvPr id="11" name="Picture 20" descr="j0409374">
            <a:extLst>
              <a:ext uri="{FF2B5EF4-FFF2-40B4-BE49-F238E27FC236}">
                <a16:creationId xmlns:a16="http://schemas.microsoft.com/office/drawing/2014/main" id="{EC058830-1273-4761-A9D6-4E535A929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71799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j0399864">
            <a:extLst>
              <a:ext uri="{FF2B5EF4-FFF2-40B4-BE49-F238E27FC236}">
                <a16:creationId xmlns:a16="http://schemas.microsoft.com/office/drawing/2014/main" id="{26254B98-B9BC-438B-8C83-7756D29AC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096" y="4679911"/>
            <a:ext cx="16287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14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7235B0-58CF-4A2C-8A23-8A490F1F1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Sport und Gesundheit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F5C387-342A-42F7-B862-ED124F97A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Module, die unterrichtet werden: </a:t>
            </a:r>
          </a:p>
          <a:p>
            <a:endParaRPr lang="de-DE" dirty="0"/>
          </a:p>
          <a:p>
            <a:r>
              <a:rPr lang="de-DE" dirty="0"/>
              <a:t>Sportbiologie</a:t>
            </a:r>
          </a:p>
          <a:p>
            <a:r>
              <a:rPr lang="de-DE" dirty="0"/>
              <a:t>Sport und Gesundheit</a:t>
            </a:r>
          </a:p>
          <a:p>
            <a:r>
              <a:rPr lang="de-DE" dirty="0"/>
              <a:t>Sport und Aggression</a:t>
            </a:r>
          </a:p>
          <a:p>
            <a:r>
              <a:rPr lang="de-DE" dirty="0"/>
              <a:t>Sportgeschichte</a:t>
            </a:r>
          </a:p>
          <a:p>
            <a:r>
              <a:rPr lang="de-DE" dirty="0"/>
              <a:t>Sport in den Medien</a:t>
            </a:r>
          </a:p>
          <a:p>
            <a:r>
              <a:rPr lang="de-DE" dirty="0"/>
              <a:t>Sport und Umwelt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B27F9B7-5248-42CA-80B3-1EA7E1A67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D1BC60-31B5-4C8F-952C-C66700503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C3243E-58AB-4FD9-8B4C-2699E6441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34</a:t>
            </a:fld>
            <a:endParaRPr lang="de-DE"/>
          </a:p>
        </p:txBody>
      </p:sp>
      <p:pic>
        <p:nvPicPr>
          <p:cNvPr id="7" name="Picture 21" descr="j0423000">
            <a:extLst>
              <a:ext uri="{FF2B5EF4-FFF2-40B4-BE49-F238E27FC236}">
                <a16:creationId xmlns:a16="http://schemas.microsoft.com/office/drawing/2014/main" id="{F2B43F97-17D9-407F-AB06-870053ED6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1713">
            <a:off x="7232035" y="1992074"/>
            <a:ext cx="1842727" cy="121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2" descr="j0313733">
            <a:extLst>
              <a:ext uri="{FF2B5EF4-FFF2-40B4-BE49-F238E27FC236}">
                <a16:creationId xmlns:a16="http://schemas.microsoft.com/office/drawing/2014/main" id="{F4D19C73-E607-4BE0-A48A-F5C2BE3F6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1713">
            <a:off x="7243741" y="3867408"/>
            <a:ext cx="1831021" cy="121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87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DD473-739F-4E4B-A1E5-ACB5F8356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Sport und Gesundheit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221234B7-33FA-4324-8D8F-0B50B20A81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8125" y="1496974"/>
            <a:ext cx="7815749" cy="4541914"/>
          </a:xfrm>
          <a:prstGeom prst="rect">
            <a:avLst/>
          </a:prstGeom>
          <a:ln>
            <a:noFill/>
          </a:ln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C74C6F-B1A5-4271-ACE6-5E40236FB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8D2610-4C34-4BE2-9456-0304492B7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3434C6-7930-4A2F-8F27-787AFF4C1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150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9B713E-AFB7-40E5-89ED-FCE1003C1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Sport und Gesundheit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CDC78A-ABD6-496E-ABE2-16580DC9F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Notengebung und Leistungsbeurteilung</a:t>
            </a:r>
          </a:p>
          <a:p>
            <a:endParaRPr lang="de-DE" dirty="0"/>
          </a:p>
          <a:p>
            <a:r>
              <a:rPr lang="de-DE" dirty="0"/>
              <a:t>pro Halbjahr werden Themen aus zwei bis drei Modulen behandelt</a:t>
            </a:r>
          </a:p>
          <a:p>
            <a:r>
              <a:rPr lang="de-DE" dirty="0"/>
              <a:t>am Ende eines Theorieblockes erfolgt eine schriftliche Überprüfung</a:t>
            </a:r>
          </a:p>
          <a:p>
            <a:r>
              <a:rPr lang="de-DE" dirty="0"/>
              <a:t>jeweilige Vorbereitung und Durchführung theoretischer und sportpraktischer Überprüfungen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DD2C646-F4FB-40EF-8182-D90E7C57B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4AE30C-9D00-4C81-99E7-CB8351248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CC6C7E-9256-4B25-A313-6310F0E4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345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5D9277-B34E-CC4F-D47A-B24F0172E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894" y="4490113"/>
            <a:ext cx="9192209" cy="800895"/>
          </a:xfrm>
        </p:spPr>
        <p:txBody>
          <a:bodyPr/>
          <a:lstStyle/>
          <a:p>
            <a:pPr algn="ctr"/>
            <a:r>
              <a:rPr lang="de-DE" dirty="0"/>
              <a:t>Wahlpflichtfach Darstellendes Spiel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346CA88-5422-8C2C-12B5-BC4085C26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02.05.2024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E3164-42CC-0CEC-59AF-92B9972C2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6C8840B-C8FB-0F93-0DBE-33DAC2F69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37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6574901-2F28-DC57-3A65-5E979D58E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650" y="1331698"/>
            <a:ext cx="3496696" cy="305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0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8D45B4-AB49-F205-4B30-1680C70CD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004BF1E-E101-E82D-3FFC-992D58F8F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02.05.2024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18EFDA2-6C9E-434F-8FAA-17CDCDE59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3B461DB-EAEB-621A-4181-01D1C6DF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38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815F2A2-D8EB-7509-175F-3CE4430F136F}"/>
              </a:ext>
            </a:extLst>
          </p:cNvPr>
          <p:cNvSpPr txBox="1"/>
          <p:nvPr/>
        </p:nvSpPr>
        <p:spPr>
          <a:xfrm>
            <a:off x="1413011" y="2197893"/>
            <a:ext cx="936597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„Die darstellende Kunst ist neben der Musik und der bildenden Kunst ein wichtiger Bestandteil der menschlichen Kultur und muss deshalb zu einer umfassenden ästhetischen Bildung unserer Schülerinnen und Schüler gehören.“</a:t>
            </a:r>
          </a:p>
          <a:p>
            <a:pPr algn="ctr"/>
            <a:endParaRPr lang="de-DE" sz="2800" dirty="0"/>
          </a:p>
          <a:p>
            <a:pPr algn="ctr"/>
            <a:r>
              <a:rPr lang="de-DE" sz="1400" dirty="0"/>
              <a:t>Ministerium für Bildung, Wissenschaft und Weiterbildung, Mainz (2008): Lehrplan Darstellendes Spiel Rheinland-Pfalz.</a:t>
            </a:r>
          </a:p>
        </p:txBody>
      </p:sp>
    </p:spTree>
    <p:extLst>
      <p:ext uri="{BB962C8B-B14F-4D97-AF65-F5344CB8AC3E}">
        <p14:creationId xmlns:p14="http://schemas.microsoft.com/office/powerpoint/2010/main" val="367470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05AF2C8-E845-9024-3155-ABBDCC0B9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02.05.2024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311D45E-F71A-2590-350B-69930276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DE4B718-9635-1411-2C1C-F6688D493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39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9F23E33-5CFF-4A72-EF4B-6F8489E5E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80" y="313327"/>
            <a:ext cx="2778125" cy="277812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B6B552B-9693-7914-E918-4B00795F937C}"/>
              </a:ext>
            </a:extLst>
          </p:cNvPr>
          <p:cNvSpPr txBox="1"/>
          <p:nvPr/>
        </p:nvSpPr>
        <p:spPr>
          <a:xfrm>
            <a:off x="1162955" y="1405478"/>
            <a:ext cx="2093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omic Sans MS" panose="030F0702030302020204" pitchFamily="66" charset="0"/>
              </a:rPr>
              <a:t>Pantomime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45A4D90-0815-3EB0-5AF3-B3B858724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930" y="457812"/>
            <a:ext cx="3391472" cy="320061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5555E20-86A9-665B-E58B-81E78E2FB342}"/>
              </a:ext>
            </a:extLst>
          </p:cNvPr>
          <p:cNvSpPr txBox="1"/>
          <p:nvPr/>
        </p:nvSpPr>
        <p:spPr>
          <a:xfrm>
            <a:off x="4909455" y="1774277"/>
            <a:ext cx="237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omic Sans MS" panose="030F0702030302020204" pitchFamily="66" charset="0"/>
              </a:rPr>
              <a:t>Schauspiel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6FC2387-22C0-D0C6-320F-241601A60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599" y="1207004"/>
            <a:ext cx="3091996" cy="3340777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E6CCBDD-C5A6-CE22-2610-3A0EE218520C}"/>
              </a:ext>
            </a:extLst>
          </p:cNvPr>
          <p:cNvSpPr txBox="1"/>
          <p:nvPr/>
        </p:nvSpPr>
        <p:spPr>
          <a:xfrm>
            <a:off x="9011792" y="2545617"/>
            <a:ext cx="2093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omic Sans MS" panose="030F0702030302020204" pitchFamily="66" charset="0"/>
              </a:rPr>
              <a:t>Puppenspiel 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EE364A5-12EB-1F4C-4DB9-47ED9D37E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93183" y="2877392"/>
            <a:ext cx="3719286" cy="371928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4A1C2598-7995-60AC-884B-F4E1FBEAC159}"/>
              </a:ext>
            </a:extLst>
          </p:cNvPr>
          <p:cNvSpPr txBox="1"/>
          <p:nvPr/>
        </p:nvSpPr>
        <p:spPr>
          <a:xfrm>
            <a:off x="2020542" y="4547781"/>
            <a:ext cx="2093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omic Sans MS" panose="030F0702030302020204" pitchFamily="66" charset="0"/>
              </a:rPr>
              <a:t>Musical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C75CA12-D4E7-0A23-50C2-3F96D216CF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776930">
            <a:off x="5887772" y="3093881"/>
            <a:ext cx="2201477" cy="3459183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F7C6A701-BCF2-2060-F588-D46A9D248639}"/>
              </a:ext>
            </a:extLst>
          </p:cNvPr>
          <p:cNvSpPr txBox="1"/>
          <p:nvPr/>
        </p:nvSpPr>
        <p:spPr>
          <a:xfrm>
            <a:off x="5581361" y="4475425"/>
            <a:ext cx="3402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omic Sans MS" panose="030F0702030302020204" pitchFamily="66" charset="0"/>
              </a:rPr>
              <a:t>Schattentheater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212F51C-2A98-21CD-A396-AD6A2012F376}"/>
              </a:ext>
            </a:extLst>
          </p:cNvPr>
          <p:cNvSpPr txBox="1"/>
          <p:nvPr/>
        </p:nvSpPr>
        <p:spPr>
          <a:xfrm>
            <a:off x="9187543" y="5071001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omic Sans MS" panose="030F0702030302020204" pitchFamily="66" charset="0"/>
              </a:rPr>
              <a:t>… und viel mehr!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912F6F8-4080-DA7E-A3C2-BFD61AF635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5428" y="1042910"/>
            <a:ext cx="938095" cy="55245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29E29FF3-FCF0-DC04-1787-C417436BAD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4953" y="930779"/>
            <a:ext cx="153259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9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F779BF-21CD-410B-90CE-D808C0E58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Einstieg Klasse 6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954B44-40A1-4C1F-8CFC-22C29EC5B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2400" dirty="0"/>
              <a:t>Das Wahlpflichtfach wird vierstündig unterrichtet. Die Klassenstufe 6 dient in erster Linie zum „Schnuppern“ und zur eigenen Orientierung. </a:t>
            </a:r>
          </a:p>
          <a:p>
            <a:pPr marL="0" indent="0">
              <a:buNone/>
            </a:pPr>
            <a:r>
              <a:rPr lang="de-DE" sz="2400" dirty="0"/>
              <a:t>Es gibt zwei Wahlmöglichkeiten: </a:t>
            </a:r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r>
              <a:rPr lang="de-DE" sz="2400" b="1" dirty="0"/>
              <a:t>A.</a:t>
            </a:r>
            <a:r>
              <a:rPr lang="de-DE" sz="2400" dirty="0"/>
              <a:t> </a:t>
            </a:r>
            <a:r>
              <a:rPr lang="de-DE" sz="2400" b="1" dirty="0"/>
              <a:t>Wahl des Faches Französisch</a:t>
            </a:r>
          </a:p>
          <a:p>
            <a:pPr marL="0" indent="0">
              <a:buNone/>
            </a:pPr>
            <a:r>
              <a:rPr lang="de-DE" sz="2400" dirty="0"/>
              <a:t>Wer Französisch </a:t>
            </a:r>
            <a:r>
              <a:rPr lang="de-DE" sz="2400" dirty="0" smtClean="0"/>
              <a:t>wählt, </a:t>
            </a:r>
            <a:r>
              <a:rPr lang="de-DE" sz="2400" dirty="0"/>
              <a:t>kann im laufenden Schuljahr </a:t>
            </a:r>
            <a:r>
              <a:rPr lang="de-DE" sz="2400" dirty="0" smtClean="0"/>
              <a:t>aussteigen. </a:t>
            </a:r>
            <a:r>
              <a:rPr lang="de-DE" sz="2400" dirty="0"/>
              <a:t>E</a:t>
            </a:r>
            <a:r>
              <a:rPr lang="de-DE" sz="2400" dirty="0" smtClean="0"/>
              <a:t>in </a:t>
            </a:r>
            <a:r>
              <a:rPr lang="de-DE" sz="2400" dirty="0"/>
              <a:t>nachträgliches Einsteigen ist nicht mehr möglich. Verlässt ein Kind Französisch hat es die Möglichkeit noch ein oder mehrere andere WPFs kennenzulernen.</a:t>
            </a:r>
          </a:p>
          <a:p>
            <a:pPr marL="0" indent="0">
              <a:buNone/>
            </a:pPr>
            <a:r>
              <a:rPr lang="de-DE" sz="2400" b="1" dirty="0"/>
              <a:t>B.</a:t>
            </a:r>
            <a:r>
              <a:rPr lang="de-DE" sz="2400" dirty="0"/>
              <a:t> </a:t>
            </a:r>
            <a:r>
              <a:rPr lang="de-DE" sz="2400" b="1" dirty="0"/>
              <a:t>Schnupperunterricht in </a:t>
            </a:r>
            <a:r>
              <a:rPr lang="de-DE" sz="2400" b="1" dirty="0" smtClean="0"/>
              <a:t>vier der fünf </a:t>
            </a:r>
            <a:r>
              <a:rPr lang="de-DE" sz="2400" b="1" dirty="0"/>
              <a:t>weiteren </a:t>
            </a:r>
            <a:r>
              <a:rPr lang="de-DE" sz="2400" b="1" dirty="0" smtClean="0"/>
              <a:t>Wahlpflichtfächer</a:t>
            </a:r>
            <a:endParaRPr lang="de-DE" sz="2400" b="1" dirty="0"/>
          </a:p>
          <a:p>
            <a:pPr marL="0" indent="0">
              <a:buNone/>
            </a:pPr>
            <a:r>
              <a:rPr lang="de-DE" sz="2400" dirty="0"/>
              <a:t>Das 6. Schuljahr ist in </a:t>
            </a:r>
            <a:r>
              <a:rPr lang="de-DE" sz="2400" dirty="0" smtClean="0"/>
              <a:t>vier Quartale eingeteilt</a:t>
            </a:r>
            <a:r>
              <a:rPr lang="de-DE" sz="2400" dirty="0"/>
              <a:t>. Die Kinder </a:t>
            </a:r>
            <a:r>
              <a:rPr lang="de-DE" sz="2400" dirty="0" smtClean="0"/>
              <a:t>wählen 4 der 5 WPFs </a:t>
            </a:r>
            <a:r>
              <a:rPr lang="de-DE" sz="2400" dirty="0"/>
              <a:t>(außer Französisch</a:t>
            </a:r>
            <a:r>
              <a:rPr lang="de-DE" sz="2400" dirty="0" smtClean="0"/>
              <a:t>) und schnuppern in jedes dieser 4 WPFs hinein. </a:t>
            </a:r>
            <a:r>
              <a:rPr lang="de-DE" sz="2400" dirty="0"/>
              <a:t>Die Zeugnisnote ergibt sich aus der Zusammensetzung der Einzelnoten in den verschiedenen Fächern.</a:t>
            </a:r>
          </a:p>
          <a:p>
            <a:pPr marL="514350" indent="-514350">
              <a:buFont typeface="+mj-lt"/>
              <a:buAutoNum type="arabicPeriod"/>
            </a:pPr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49705BF-4415-498D-B9E7-05591020E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C670CC-262E-4B35-875D-A10BEB76A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82195F-A035-41C4-8A1A-7FE8DD0DC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134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E8B525-D037-A648-A724-EBD3F38B0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Themenschwerpunkte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3FC0064-0997-7AFC-380E-CB1047EB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02.05.2024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22A56C-ACE9-343A-345F-5FBF03E6A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B8888EC-54FC-4938-6193-EF850762E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40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4BB6CD0-B36D-30E3-D396-F367D33A7EC5}"/>
              </a:ext>
            </a:extLst>
          </p:cNvPr>
          <p:cNvSpPr txBox="1"/>
          <p:nvPr/>
        </p:nvSpPr>
        <p:spPr>
          <a:xfrm>
            <a:off x="838199" y="1406769"/>
            <a:ext cx="99939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u="sng" dirty="0"/>
              <a:t>Praxis:</a:t>
            </a:r>
            <a:endParaRPr lang="de-DE" sz="2800" b="1" u="sng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… den eigenen Körper als Ausdrucksmittel kennenlernen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… experimentelle Stimmmodulation/ Sprachübungen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… das Spiel mit dem Requisit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… künstlerische Erarbeitung von Masken, Bühnenbild </a:t>
            </a:r>
          </a:p>
          <a:p>
            <a:r>
              <a:rPr lang="de-DE" sz="3200"/>
              <a:t>         und </a:t>
            </a:r>
            <a:r>
              <a:rPr lang="de-DE" sz="3200" dirty="0"/>
              <a:t>Stabpuppen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… das Hineinversetzen in verschiedene Rollen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… kreatives Entwickeln von szenischen Texten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… Tanz und Rhythmik als Ausdrucksträger</a:t>
            </a:r>
          </a:p>
        </p:txBody>
      </p:sp>
    </p:spTree>
    <p:extLst>
      <p:ext uri="{BB962C8B-B14F-4D97-AF65-F5344CB8AC3E}">
        <p14:creationId xmlns:p14="http://schemas.microsoft.com/office/powerpoint/2010/main" val="49702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5B21F9-7423-C530-39FF-39C1E1DE9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Themenschwerpunkte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3F2D0BF-DCC4-5069-F0F2-8D0AB4967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02.05.2024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51A98D5-1C26-4C17-0AE4-963DC2DD4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1B9216D-BF86-7B84-BFF5-032F9B562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41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F3F5E40-293A-EE31-FAA1-4D88F9E66CD2}"/>
              </a:ext>
            </a:extLst>
          </p:cNvPr>
          <p:cNvSpPr txBox="1"/>
          <p:nvPr/>
        </p:nvSpPr>
        <p:spPr>
          <a:xfrm>
            <a:off x="838199" y="1406769"/>
            <a:ext cx="99939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u="sng" dirty="0"/>
              <a:t>Theorie: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/>
              <a:t>… Kennenlernen szenischer Fachbegriffe (z.B. Freeze/ Gestik/ Mimik/ Proxemik/ …)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/>
              <a:t>… Theaterkunde (historische Entwicklung des Theaters/ Geschichte einzelner Spielformen/ gesellschaftspolitische Bedeutung des Theaters/ …)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/>
              <a:t>… Ansehen und Analysieren von Aufführungen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7537F06-7CE9-ADF3-D082-7E2A839EB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218" y="4100505"/>
            <a:ext cx="5217885" cy="201000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C92F1E2-5F47-3A6C-E9F9-5ADB1AB6815F}"/>
              </a:ext>
            </a:extLst>
          </p:cNvPr>
          <p:cNvSpPr txBox="1"/>
          <p:nvPr/>
        </p:nvSpPr>
        <p:spPr>
          <a:xfrm>
            <a:off x="3226218" y="6034261"/>
            <a:ext cx="6998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Bildquelle: https://www.loriot.de/index.php/loriot/rechte/theater</a:t>
            </a:r>
          </a:p>
        </p:txBody>
      </p:sp>
    </p:spTree>
    <p:extLst>
      <p:ext uri="{BB962C8B-B14F-4D97-AF65-F5344CB8AC3E}">
        <p14:creationId xmlns:p14="http://schemas.microsoft.com/office/powerpoint/2010/main" val="235144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F35F95-A260-39B8-67FA-0033DF17D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solltest du mitbringen …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B69FE8C-828A-2AE9-3A98-951CD3E07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02.05.2024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8AD299-15E3-F93D-1CCC-7D6FCFFF6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AF94BA3-0F1D-D67B-581D-2677C7934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42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DC52E76-C76F-A57E-E934-9D7D844D73F8}"/>
              </a:ext>
            </a:extLst>
          </p:cNvPr>
          <p:cNvSpPr txBox="1"/>
          <p:nvPr/>
        </p:nvSpPr>
        <p:spPr>
          <a:xfrm>
            <a:off x="838199" y="1477108"/>
            <a:ext cx="91922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600" dirty="0"/>
              <a:t>Spaß an Schauspiel, Kunst und Musik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600" dirty="0"/>
              <a:t>Interesse an der Zusammenarbeit mit anderen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600" dirty="0"/>
              <a:t>Kreativität bei der Umsetzung eigener Ideen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600" dirty="0"/>
              <a:t>Offenheit gegenüber allem, was da kommt …</a:t>
            </a:r>
          </a:p>
        </p:txBody>
      </p:sp>
    </p:spTree>
    <p:extLst>
      <p:ext uri="{BB962C8B-B14F-4D97-AF65-F5344CB8AC3E}">
        <p14:creationId xmlns:p14="http://schemas.microsoft.com/office/powerpoint/2010/main" val="322044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A2B4789-5739-4A77-914D-991999129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Wahlpflichtfach </a:t>
            </a:r>
            <a:br>
              <a:rPr lang="de-DE" dirty="0"/>
            </a:br>
            <a:r>
              <a:rPr lang="de-DE" dirty="0"/>
              <a:t>Handwerk und Technik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BC5402-6A8C-49DB-8945-70C53F10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B7B3B2-901B-4228-8335-0AA296E34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ED8C02-02CB-4B32-B9CC-A6D0F87AE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47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05DB4C6-F777-4C87-A5A5-66B1B7B0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DDF77D2-DBA4-433C-ACFF-4791C2D0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de-DE" dirty="0"/>
              <a:t>Neues WPF mit Start Schuljahr 2023/24</a:t>
            </a:r>
          </a:p>
          <a:p>
            <a:pPr>
              <a:buFontTx/>
              <a:buChar char="-"/>
            </a:pPr>
            <a:r>
              <a:rPr lang="de-DE" dirty="0"/>
              <a:t>Anlehnung an </a:t>
            </a:r>
            <a:r>
              <a:rPr lang="de-DE" dirty="0" err="1"/>
              <a:t>TuN</a:t>
            </a:r>
            <a:endParaRPr lang="de-DE" dirty="0"/>
          </a:p>
          <a:p>
            <a:pPr>
              <a:buFontTx/>
              <a:buChar char="-"/>
            </a:pPr>
            <a:r>
              <a:rPr lang="de-DE" dirty="0" smtClean="0"/>
              <a:t>Geeignet </a:t>
            </a:r>
            <a:r>
              <a:rPr lang="de-DE" dirty="0"/>
              <a:t>für Schülerinnen und Schüler mit technischem Verständnis und handwerklichem Geschick sowie logischem Denkvermögen.</a:t>
            </a:r>
          </a:p>
          <a:p>
            <a:pPr>
              <a:buFontTx/>
              <a:buChar char="-"/>
            </a:pPr>
            <a:r>
              <a:rPr lang="de-DE" dirty="0"/>
              <a:t>Die Ergebnisse hat man am Ende sichtbar auf der Hand </a:t>
            </a:r>
            <a:r>
              <a:rPr lang="de-DE" dirty="0">
                <a:sym typeface="Wingdings" panose="05000000000000000000" pitchFamily="2" charset="2"/>
              </a:rPr>
              <a:t> Motivation</a:t>
            </a:r>
          </a:p>
          <a:p>
            <a:pPr>
              <a:buFontTx/>
              <a:buChar char="-"/>
            </a:pPr>
            <a:r>
              <a:rPr lang="de-DE" dirty="0" smtClean="0">
                <a:sym typeface="Wingdings" panose="05000000000000000000" pitchFamily="2" charset="2"/>
              </a:rPr>
              <a:t>Auseinandersetzung mit verschiedenen Werkstoffen</a:t>
            </a:r>
          </a:p>
          <a:p>
            <a:pPr>
              <a:buFontTx/>
              <a:buChar char="-"/>
            </a:pPr>
            <a:r>
              <a:rPr lang="de-DE" dirty="0" smtClean="0">
                <a:sym typeface="Wingdings" panose="05000000000000000000" pitchFamily="2" charset="2"/>
              </a:rPr>
              <a:t>Informatische Bildung ist wesentlicher Bestandteil des Faches</a:t>
            </a:r>
          </a:p>
          <a:p>
            <a:pPr>
              <a:buFontTx/>
              <a:buChar char="-"/>
            </a:pPr>
            <a:r>
              <a:rPr lang="de-DE" dirty="0" smtClean="0">
                <a:sym typeface="Wingdings" panose="05000000000000000000" pitchFamily="2" charset="2"/>
              </a:rPr>
              <a:t>Es werden KA geschrieben </a:t>
            </a:r>
          </a:p>
          <a:p>
            <a:pPr>
              <a:buFontTx/>
              <a:buChar char="-"/>
            </a:pPr>
            <a:r>
              <a:rPr lang="de-DE" dirty="0" smtClean="0">
                <a:sym typeface="Wingdings" panose="05000000000000000000" pitchFamily="2" charset="2"/>
              </a:rPr>
              <a:t>Es können Kosten für Material anfallen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38BF02-BC25-48A7-83B2-3A28E23C8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DDA36C-F5E9-493B-8782-4ED535B2D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50DCE5-BA88-4C1A-AFC4-7EBFD5EA0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431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05DB4C6-F777-4C87-A5A5-66B1B7B0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DDF77D2-DBA4-433C-ACFF-4791C2D0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Erlernen von Dreitafelprojektionen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38BF02-BC25-48A7-83B2-3A28E23C8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DDA36C-F5E9-493B-8782-4ED535B2D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50DCE5-BA88-4C1A-AFC4-7EBFD5EA0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45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EF06934-4DFD-195F-347C-E31338C5E4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406" t="17778" r="12422" b="17500"/>
          <a:stretch/>
        </p:blipFill>
        <p:spPr>
          <a:xfrm>
            <a:off x="6199909" y="2010746"/>
            <a:ext cx="5381625" cy="37430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9D40DA0-E378-2338-9181-E6587CEF7C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53" t="11389" r="11172" b="15834"/>
          <a:stretch/>
        </p:blipFill>
        <p:spPr>
          <a:xfrm>
            <a:off x="414077" y="1924322"/>
            <a:ext cx="5619750" cy="391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4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05DB4C6-F777-4C87-A5A5-66B1B7B0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DDF77D2-DBA4-433C-ACFF-4791C2D0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Bearbeitung verschiedener Werkstoffe: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dirty="0" smtClean="0"/>
              <a:t>Holz (verschiedene Bearbeitungstechniken)</a:t>
            </a:r>
            <a:endParaRPr lang="de-DE" dirty="0"/>
          </a:p>
          <a:p>
            <a:pPr>
              <a:buFont typeface="Symbol" panose="05050102010706020507" pitchFamily="18" charset="2"/>
              <a:buChar char="-"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38BF02-BC25-48A7-83B2-3A28E23C8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DDA36C-F5E9-493B-8782-4ED535B2D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50DCE5-BA88-4C1A-AFC4-7EBFD5EA0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46</a:t>
            </a:fld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03434" y="2453698"/>
            <a:ext cx="3864955" cy="289871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936" y="2340263"/>
            <a:ext cx="3990109" cy="299258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8" t="5429" r="24357" b="14722"/>
          <a:stretch/>
        </p:blipFill>
        <p:spPr>
          <a:xfrm>
            <a:off x="882677" y="2963380"/>
            <a:ext cx="2103120" cy="263513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6" b="19854"/>
          <a:stretch/>
        </p:blipFill>
        <p:spPr>
          <a:xfrm>
            <a:off x="2810184" y="2340263"/>
            <a:ext cx="2456829" cy="191260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5" t="10739" r="9689"/>
          <a:stretch/>
        </p:blipFill>
        <p:spPr>
          <a:xfrm>
            <a:off x="4242261" y="3953184"/>
            <a:ext cx="1853738" cy="205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3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05DB4C6-F777-4C87-A5A5-66B1B7B0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DDF77D2-DBA4-433C-ACFF-4791C2D0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Bearbeitung verschiedener Werkstoffe: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dirty="0" smtClean="0"/>
              <a:t>Kunststoffe (verschiedene Bearbeitungstechniken)</a:t>
            </a:r>
            <a:endParaRPr lang="de-DE" dirty="0"/>
          </a:p>
          <a:p>
            <a:pPr>
              <a:buFont typeface="Symbol" panose="05050102010706020507" pitchFamily="18" charset="2"/>
              <a:buChar char="-"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38BF02-BC25-48A7-83B2-3A28E23C8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DDA36C-F5E9-493B-8782-4ED535B2D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50DCE5-BA88-4C1A-AFC4-7EBFD5EA0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47</a:t>
            </a:fld>
            <a:endParaRPr lang="de-DE"/>
          </a:p>
        </p:txBody>
      </p:sp>
      <p:pic>
        <p:nvPicPr>
          <p:cNvPr id="9" name="Grafik 8" descr="Ein Bild, das Boden, Im Haus, Kunst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0737D035-0DFD-87B6-7BA8-1A11AD022F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8" t="4631" r="11881" b="9231"/>
          <a:stretch/>
        </p:blipFill>
        <p:spPr>
          <a:xfrm>
            <a:off x="2209799" y="2821651"/>
            <a:ext cx="2557463" cy="248602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3" t="15606" r="27310" b="24230"/>
          <a:stretch/>
        </p:blipFill>
        <p:spPr>
          <a:xfrm>
            <a:off x="6808123" y="2821651"/>
            <a:ext cx="2194561" cy="248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8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05DB4C6-F777-4C87-A5A5-66B1B7B0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DDF77D2-DBA4-433C-ACFF-4791C2D0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Bearbeitung verschiedener Werkstoffe: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dirty="0" smtClean="0"/>
              <a:t>Metall (verschiedene Bearbeitungstechniken)</a:t>
            </a:r>
            <a:endParaRPr lang="de-DE" dirty="0"/>
          </a:p>
          <a:p>
            <a:pPr>
              <a:buFont typeface="Symbol" panose="05050102010706020507" pitchFamily="18" charset="2"/>
              <a:buChar char="-"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38BF02-BC25-48A7-83B2-3A28E23C8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DDA36C-F5E9-493B-8782-4ED535B2D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50DCE5-BA88-4C1A-AFC4-7EBFD5EA0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48</a:t>
            </a:fld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1" b="15122"/>
          <a:stretch/>
        </p:blipFill>
        <p:spPr>
          <a:xfrm>
            <a:off x="3002626" y="2981804"/>
            <a:ext cx="3378789" cy="247719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7" b="26162"/>
          <a:stretch/>
        </p:blipFill>
        <p:spPr>
          <a:xfrm rot="16200000">
            <a:off x="7838195" y="1957644"/>
            <a:ext cx="3855749" cy="322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4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05DB4C6-F777-4C87-A5A5-66B1B7B0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DDF77D2-DBA4-433C-ACFF-4791C2D0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Bearbeitung verschiedener Werkstoffe: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dirty="0" smtClean="0"/>
              <a:t>Elektronik </a:t>
            </a:r>
          </a:p>
          <a:p>
            <a:pPr>
              <a:buFont typeface="Symbol" panose="05050102010706020507" pitchFamily="18" charset="2"/>
              <a:buChar char="-"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38BF02-BC25-48A7-83B2-3A28E23C8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DDA36C-F5E9-493B-8782-4ED535B2D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50DCE5-BA88-4C1A-AFC4-7EBFD5EA0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49</a:t>
            </a:fld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5" t="18588" r="17706" b="29882"/>
          <a:stretch/>
        </p:blipFill>
        <p:spPr>
          <a:xfrm>
            <a:off x="689957" y="2773707"/>
            <a:ext cx="4214553" cy="298701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519" y="2773707"/>
            <a:ext cx="3982686" cy="298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5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A11805-3A0D-4086-B9EB-341C925FC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Klassenstufe 6: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744DF4-B72A-42C6-964E-6B676DC4F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D829C3-AE59-4D00-B88C-3D8AD40C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0308F6-97DF-4C38-B9A1-88B9DB7A0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5</a:t>
            </a:fld>
            <a:endParaRPr lang="de-DE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812688"/>
              </p:ext>
            </p:extLst>
          </p:nvPr>
        </p:nvGraphicFramePr>
        <p:xfrm>
          <a:off x="981473" y="1323975"/>
          <a:ext cx="8686402" cy="42549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8700">
                  <a:extLst>
                    <a:ext uri="{9D8B030D-6E8A-4147-A177-3AD203B41FA5}">
                      <a16:colId xmlns:a16="http://schemas.microsoft.com/office/drawing/2014/main" val="1436987995"/>
                    </a:ext>
                  </a:extLst>
                </a:gridCol>
                <a:gridCol w="2285677">
                  <a:extLst>
                    <a:ext uri="{9D8B030D-6E8A-4147-A177-3AD203B41FA5}">
                      <a16:colId xmlns:a16="http://schemas.microsoft.com/office/drawing/2014/main" val="76253829"/>
                    </a:ext>
                  </a:extLst>
                </a:gridCol>
                <a:gridCol w="2371725">
                  <a:extLst>
                    <a:ext uri="{9D8B030D-6E8A-4147-A177-3AD203B41FA5}">
                      <a16:colId xmlns:a16="http://schemas.microsoft.com/office/drawing/2014/main" val="2657047371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322461931"/>
                    </a:ext>
                  </a:extLst>
                </a:gridCol>
              </a:tblGrid>
              <a:tr h="6222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Aufteilung des Schuljahrs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84901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1. Möglichkeit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84901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2. Möglichkeit:</a:t>
                      </a:r>
                      <a:endParaRPr lang="de-DE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0" dirty="0">
                          <a:effectLst/>
                        </a:rPr>
                        <a:t>(Beispiel)</a:t>
                      </a:r>
                      <a:endParaRPr lang="de-DE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84901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3</a:t>
                      </a:r>
                      <a:r>
                        <a:rPr lang="de-DE" sz="1600" dirty="0" smtClean="0">
                          <a:effectLst/>
                        </a:rPr>
                        <a:t>. </a:t>
                      </a:r>
                      <a:r>
                        <a:rPr lang="de-DE" sz="1600" dirty="0">
                          <a:effectLst/>
                        </a:rPr>
                        <a:t>Möglichkeit:</a:t>
                      </a:r>
                      <a:endParaRPr lang="de-DE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0" dirty="0">
                          <a:effectLst/>
                        </a:rPr>
                        <a:t>(Beispiel)</a:t>
                      </a:r>
                      <a:endParaRPr lang="de-DE" sz="1000" b="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8490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245722"/>
                  </a:ext>
                </a:extLst>
              </a:tr>
              <a:tr h="5105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</a:rPr>
                        <a:t>1. </a:t>
                      </a:r>
                      <a:r>
                        <a:rPr lang="de-DE" sz="1600" b="1" dirty="0" smtClean="0">
                          <a:solidFill>
                            <a:schemeClr val="tx1"/>
                          </a:solidFill>
                          <a:effectLst/>
                        </a:rPr>
                        <a:t>Quartal</a:t>
                      </a:r>
                      <a:endParaRPr lang="de-DE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84901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Französisch</a:t>
                      </a:r>
                      <a:endParaRPr lang="de-DE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DCDFC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Handwerk</a:t>
                      </a:r>
                      <a:r>
                        <a:rPr lang="de-DE" sz="16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und Technik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DCDFC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Französisch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DCDF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585810"/>
                  </a:ext>
                </a:extLst>
              </a:tr>
              <a:tr h="5105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</a:rPr>
                        <a:t>2. </a:t>
                      </a:r>
                      <a:r>
                        <a:rPr lang="de-DE" sz="1600" b="1" dirty="0" smtClean="0">
                          <a:solidFill>
                            <a:schemeClr val="tx1"/>
                          </a:solidFill>
                          <a:effectLst/>
                        </a:rPr>
                        <a:t>Quartal</a:t>
                      </a:r>
                      <a:endParaRPr lang="de-DE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84901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Französisch</a:t>
                      </a:r>
                      <a:endParaRPr lang="de-DE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FFF9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Wirtschaft und Ernährung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FFF9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Französisch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FFF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161701"/>
                  </a:ext>
                </a:extLst>
              </a:tr>
              <a:tr h="5105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</a:rPr>
                        <a:t>3. </a:t>
                      </a:r>
                      <a:r>
                        <a:rPr lang="de-DE" sz="1600" b="1" dirty="0" smtClean="0">
                          <a:solidFill>
                            <a:schemeClr val="tx1"/>
                          </a:solidFill>
                          <a:effectLst/>
                        </a:rPr>
                        <a:t>Quartal</a:t>
                      </a:r>
                      <a:endParaRPr lang="de-DE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84901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Französisch</a:t>
                      </a:r>
                      <a:endParaRPr lang="de-DE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DCDFC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Sport und Gesundheit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DCDFC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Darstellendes Spiel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DCDF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343823"/>
                  </a:ext>
                </a:extLst>
              </a:tr>
              <a:tr h="5105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</a:rPr>
                        <a:t>4. </a:t>
                      </a:r>
                      <a:r>
                        <a:rPr lang="de-DE" sz="1600" b="1" dirty="0" smtClean="0">
                          <a:solidFill>
                            <a:schemeClr val="tx1"/>
                          </a:solidFill>
                          <a:effectLst/>
                        </a:rPr>
                        <a:t>Quartal</a:t>
                      </a:r>
                      <a:endParaRPr lang="de-DE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84901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Französisch</a:t>
                      </a:r>
                      <a:endParaRPr lang="de-DE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FFF9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Informatik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FFF9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smtClean="0">
                          <a:effectLst/>
                        </a:rPr>
                        <a:t>Handwerk und Technik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FFF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226494"/>
                  </a:ext>
                </a:extLst>
              </a:tr>
              <a:tr h="1531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 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</a:rPr>
                        <a:t>Erläuterung:</a:t>
                      </a:r>
                      <a:endParaRPr lang="de-DE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Man entscheidet sich für Französisch und bleibt bei seiner Wahl.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Man durchläuft </a:t>
                      </a:r>
                      <a:r>
                        <a:rPr lang="de-DE" sz="1600" dirty="0" smtClean="0">
                          <a:effectLst/>
                        </a:rPr>
                        <a:t>4</a:t>
                      </a:r>
                      <a:r>
                        <a:rPr lang="de-DE" sz="1600" baseline="0" dirty="0" smtClean="0">
                          <a:effectLst/>
                        </a:rPr>
                        <a:t> der 5</a:t>
                      </a:r>
                      <a:r>
                        <a:rPr lang="de-DE" sz="1600" dirty="0" smtClean="0">
                          <a:effectLst/>
                        </a:rPr>
                        <a:t> </a:t>
                      </a:r>
                      <a:r>
                        <a:rPr lang="de-DE" sz="1600" dirty="0">
                          <a:effectLst/>
                        </a:rPr>
                        <a:t>weiteren Wahlpflicht-fächer und entscheidet sich am Ende der Klassen-stufe 6 für ein festes WPF.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Man kann nach jedem </a:t>
                      </a:r>
                      <a:r>
                        <a:rPr lang="de-DE" sz="1600" dirty="0" smtClean="0">
                          <a:effectLst/>
                        </a:rPr>
                        <a:t>Quartal</a:t>
                      </a:r>
                      <a:r>
                        <a:rPr lang="de-DE" sz="1600" baseline="0" dirty="0" smtClean="0">
                          <a:effectLst/>
                        </a:rPr>
                        <a:t> </a:t>
                      </a:r>
                      <a:r>
                        <a:rPr lang="de-DE" sz="1600" dirty="0" smtClean="0">
                          <a:effectLst/>
                        </a:rPr>
                        <a:t>aus </a:t>
                      </a:r>
                      <a:r>
                        <a:rPr lang="de-DE" sz="1600" dirty="0">
                          <a:effectLst/>
                        </a:rPr>
                        <a:t>Französisch aussteigen und </a:t>
                      </a:r>
                      <a:r>
                        <a:rPr lang="de-DE" sz="1600" dirty="0" smtClean="0">
                          <a:effectLst/>
                        </a:rPr>
                        <a:t>in </a:t>
                      </a:r>
                      <a:r>
                        <a:rPr lang="de-DE" sz="1600" dirty="0">
                          <a:effectLst/>
                        </a:rPr>
                        <a:t>andere WPFs hineinschnuppern</a:t>
                      </a:r>
                      <a:r>
                        <a:rPr lang="de-DE" sz="1600" dirty="0" smtClean="0">
                          <a:effectLst/>
                        </a:rPr>
                        <a:t>.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488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425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05DB4C6-F777-4C87-A5A5-66B1B7B0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DDF77D2-DBA4-433C-ACFF-4791C2D0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Erlernen von CAD </a:t>
            </a:r>
            <a:r>
              <a:rPr lang="de-DE" dirty="0"/>
              <a:t>Modellen am PC (</a:t>
            </a:r>
            <a:r>
              <a:rPr lang="de-DE" dirty="0" err="1"/>
              <a:t>onshape</a:t>
            </a:r>
            <a:r>
              <a:rPr lang="de-DE" dirty="0" smtClean="0"/>
              <a:t>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38BF02-BC25-48A7-83B2-3A28E23C8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DDA36C-F5E9-493B-8782-4ED535B2D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50DCE5-BA88-4C1A-AFC4-7EBFD5EA0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50</a:t>
            </a:fld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194" y="2023630"/>
            <a:ext cx="4735223" cy="238280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919" y="3363450"/>
            <a:ext cx="1247775" cy="208597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069" y="2380958"/>
            <a:ext cx="40386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2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382" y="1557808"/>
            <a:ext cx="4702434" cy="4766500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905DB4C6-F777-4C87-A5A5-66B1B7B0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DDF77D2-DBA4-433C-ACFF-4791C2D0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Erlernen von Programmieren in verschiedenen Niveaustufen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38BF02-BC25-48A7-83B2-3A28E23C8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DDA36C-F5E9-493B-8782-4ED535B2D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50DCE5-BA88-4C1A-AFC4-7EBFD5EA0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51</a:t>
            </a:fld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920" y="1849059"/>
            <a:ext cx="2906958" cy="447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5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DD116B5-A88E-440E-BD49-5B48D377F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597" y="3424348"/>
            <a:ext cx="9426806" cy="14244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900" dirty="0" err="1"/>
              <a:t>Viel</a:t>
            </a:r>
            <a:r>
              <a:rPr lang="en-US" sz="4900" dirty="0"/>
              <a:t> </a:t>
            </a:r>
            <a:r>
              <a:rPr lang="en-US" sz="4900" dirty="0" err="1"/>
              <a:t>Spaß</a:t>
            </a:r>
            <a:r>
              <a:rPr lang="en-US" sz="4900" dirty="0"/>
              <a:t> </a:t>
            </a:r>
            <a:r>
              <a:rPr lang="en-US" sz="4900" dirty="0" err="1"/>
              <a:t>beim</a:t>
            </a:r>
            <a:r>
              <a:rPr lang="en-US" sz="4900" dirty="0"/>
              <a:t> </a:t>
            </a:r>
            <a:r>
              <a:rPr lang="en-US" sz="4900" dirty="0" err="1"/>
              <a:t>Schnuppern</a:t>
            </a:r>
            <a:r>
              <a:rPr lang="en-US" sz="4900" dirty="0"/>
              <a:t>….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7D04417-E00E-4CF8-82D8-BD46926F9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597" y="5121033"/>
            <a:ext cx="9426806" cy="564199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algn="ctr">
              <a:spcBef>
                <a:spcPct val="0"/>
              </a:spcBef>
            </a:pPr>
            <a:endParaRPr lang="en-US" sz="4900" b="1" dirty="0">
              <a:solidFill>
                <a:srgbClr val="84901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fik 8" descr="Ein Bild, das Lampe, Zeichnung, Licht enthält.&#10;&#10;Automatisch generierte Beschreibung">
            <a:extLst>
              <a:ext uri="{FF2B5EF4-FFF2-40B4-BE49-F238E27FC236}">
                <a16:creationId xmlns:a16="http://schemas.microsoft.com/office/drawing/2014/main" id="{1640D141-9316-4E29-9B25-B2AE1B28EE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600" y="1330490"/>
            <a:ext cx="1828800" cy="1828800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A30498-CD82-4E6A-AEBB-6D382DCC3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9D9D13A-EECF-4411-9E9A-55D00157708E}" type="datetime1">
              <a:rPr lang="en-US">
                <a:solidFill>
                  <a:srgbClr val="1B1B1B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5/2/2024</a:t>
            </a:fld>
            <a:endParaRPr lang="en-US">
              <a:solidFill>
                <a:srgbClr val="1B1B1B"/>
              </a:solidFill>
              <a:latin typeface="Calibri" panose="020F0502020204030204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EB8FBE9-4BF7-4F44-BE88-6488A8405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1B1B1B"/>
                </a:solidFill>
                <a:latin typeface="Calibri" panose="020F0502020204030204"/>
                <a:ea typeface="+mn-ea"/>
                <a:cs typeface="+mn-cs"/>
              </a:rPr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55C04AF-FB9E-44F7-BA49-A8EC756AA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8F6C9C9-2DB1-47BD-929A-175C29822ED6}" type="slidenum">
              <a:rPr lang="en-US">
                <a:solidFill>
                  <a:srgbClr val="1B1B1B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52</a:t>
            </a:fld>
            <a:endParaRPr lang="en-US">
              <a:solidFill>
                <a:srgbClr val="1B1B1B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4922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2BDF3E-3059-42F7-A8EC-83083B9CC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Klasse 7-10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5A1581-12BC-47B4-8CA1-AC96EAFA4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  <a:spcAft>
                <a:spcPts val="0"/>
              </a:spcAft>
              <a:buClrTx/>
              <a:defRPr/>
            </a:pPr>
            <a:r>
              <a:rPr lang="de-DE" altLang="de-DE" sz="2800" dirty="0"/>
              <a:t>Das gewählte WPF wird von der Klassenstufe 7 bis 10 durchgängig unterrichtet.</a:t>
            </a:r>
          </a:p>
          <a:p>
            <a:pPr marL="0" lvl="1" indent="0">
              <a:spcBef>
                <a:spcPts val="1000"/>
              </a:spcBef>
              <a:spcAft>
                <a:spcPts val="0"/>
              </a:spcAft>
              <a:buClrTx/>
              <a:buNone/>
              <a:defRPr/>
            </a:pPr>
            <a:endParaRPr lang="de-DE" altLang="de-DE" sz="2800" dirty="0"/>
          </a:p>
          <a:p>
            <a:pPr marL="228600" lvl="1">
              <a:spcBef>
                <a:spcPts val="1000"/>
              </a:spcBef>
              <a:spcAft>
                <a:spcPts val="0"/>
              </a:spcAft>
              <a:buClrTx/>
              <a:defRPr/>
            </a:pPr>
            <a:r>
              <a:rPr lang="de-DE" altLang="de-DE" sz="2800" dirty="0"/>
              <a:t>Ein Wechsel des Wahlpflichtfaches ist nur in sehr begründeten Ausnahmefällen möglich, beispielsweise eine langwierige Verletzung im WPF Sport und Gesundheit.</a:t>
            </a:r>
          </a:p>
          <a:p>
            <a:pPr marL="228600" lvl="1">
              <a:spcBef>
                <a:spcPts val="1000"/>
              </a:spcBef>
              <a:spcAft>
                <a:spcPts val="0"/>
              </a:spcAft>
              <a:buClrTx/>
              <a:defRPr/>
            </a:pPr>
            <a:endParaRPr lang="de-DE" altLang="de-DE" sz="2800" dirty="0"/>
          </a:p>
          <a:p>
            <a:pPr marL="228600" lvl="1">
              <a:spcBef>
                <a:spcPts val="1000"/>
              </a:spcBef>
              <a:spcAft>
                <a:spcPts val="0"/>
              </a:spcAft>
              <a:buClrTx/>
              <a:defRPr/>
            </a:pPr>
            <a:r>
              <a:rPr lang="de-DE" altLang="de-DE" sz="2800" dirty="0"/>
              <a:t>In Klassenstufe 8 und 9 gibt es die Möglichkeit eines Praxistagprojekts im Rahmen des WPF (mehr Infos hierzu auf der Homepage)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8CE80F-3D07-4750-A887-B5516279E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8D26BA-3CC6-41F1-9A9A-240D79BCC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001AC9-96C6-456F-A3B0-7F305D213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75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64A881-4507-44CB-B3B9-80F9054C9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 Vorstellung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834503-0099-480B-BACB-B4E03FD9F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e-DE" altLang="de-DE" dirty="0">
                <a:solidFill>
                  <a:srgbClr val="000000"/>
                </a:solidFill>
              </a:rPr>
              <a:t>Es folgt nun die Vorstellung der einzelnen Wahlpflichtfächer, wenn sie mehr Infos zu den einzelnen Fächern benötigen oder Fragen haben, wenden Sie sich gerne an folgende Personen: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de-DE" altLang="de-DE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e-DE" altLang="de-DE" dirty="0">
                <a:solidFill>
                  <a:srgbClr val="000000"/>
                </a:solidFill>
              </a:rPr>
              <a:t>WPF Französisch: 				</a:t>
            </a:r>
            <a:r>
              <a:rPr lang="de-DE" altLang="de-DE" dirty="0" smtClean="0">
                <a:solidFill>
                  <a:srgbClr val="000000"/>
                </a:solidFill>
                <a:hlinkClick r:id="rId2"/>
              </a:rPr>
              <a:t>dirk.muscheid@igszell.de</a:t>
            </a:r>
            <a:endParaRPr lang="de-DE" altLang="de-DE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e-DE" altLang="de-DE" dirty="0" smtClean="0"/>
              <a:t>WPF </a:t>
            </a:r>
            <a:r>
              <a:rPr lang="de-DE" altLang="de-DE" dirty="0"/>
              <a:t>Wirtschaft und Ernährung:	</a:t>
            </a:r>
            <a:r>
              <a:rPr lang="de-DE" altLang="de-DE" dirty="0">
                <a:hlinkClick r:id="rId3"/>
              </a:rPr>
              <a:t>liz.martiny@igszell.de</a:t>
            </a:r>
            <a:endParaRPr lang="de-DE" altLang="de-DE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e-DE" altLang="de-DE" dirty="0"/>
              <a:t>WPF Sport und Gesundheit:		</a:t>
            </a:r>
            <a:r>
              <a:rPr lang="de-DE" altLang="de-DE" dirty="0" smtClean="0">
                <a:hlinkClick r:id="rId4"/>
              </a:rPr>
              <a:t>samuel.coenen@igszell.de</a:t>
            </a:r>
            <a:endParaRPr lang="de-DE" altLang="de-DE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e-DE" altLang="de-DE" dirty="0" smtClean="0"/>
              <a:t>WPF </a:t>
            </a:r>
            <a:r>
              <a:rPr lang="de-DE" altLang="de-DE" dirty="0"/>
              <a:t>Informatik:				</a:t>
            </a:r>
            <a:r>
              <a:rPr lang="de-DE" altLang="de-DE" dirty="0" smtClean="0">
                <a:hlinkClick r:id="rId5"/>
              </a:rPr>
              <a:t>sebastian.spreier@igszell.de</a:t>
            </a:r>
            <a:endParaRPr lang="de-DE" altLang="de-DE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de-DE" altLang="de-DE" dirty="0" smtClean="0"/>
              <a:t>WPF Darstellendes Spiel: 			</a:t>
            </a:r>
            <a:r>
              <a:rPr lang="de-DE" altLang="de-DE" dirty="0" smtClean="0">
                <a:hlinkClick r:id="rId4"/>
              </a:rPr>
              <a:t>samuel.coenen@igszell.de</a:t>
            </a:r>
            <a:endParaRPr lang="de-DE" altLang="de-DE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e-DE" altLang="de-DE" dirty="0" smtClean="0"/>
              <a:t>WPF Handwerk und Technik:</a:t>
            </a:r>
            <a:r>
              <a:rPr lang="de-DE" altLang="de-DE" dirty="0"/>
              <a:t>		</a:t>
            </a:r>
            <a:r>
              <a:rPr lang="de-DE" altLang="de-DE" dirty="0" smtClean="0">
                <a:hlinkClick r:id="rId6"/>
              </a:rPr>
              <a:t>oliver.maringer@igszell.de</a:t>
            </a:r>
            <a:endParaRPr lang="de-DE" altLang="de-DE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de-DE" alt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20A601-121F-4C77-A760-164EE1432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3FE5EC-599F-42FB-9055-0285F26C9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997F95-4E67-4654-9377-DD15CBF18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664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E2041E-386A-407E-A9D1-D2BFDB379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9496"/>
            <a:ext cx="10515600" cy="2852737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</a:t>
            </a:r>
            <a:br>
              <a:rPr lang="de-DE" dirty="0">
                <a:solidFill>
                  <a:srgbClr val="84921A"/>
                </a:solidFill>
              </a:rPr>
            </a:br>
            <a:r>
              <a:rPr lang="de-DE" altLang="de-DE" spc="-50" dirty="0">
                <a:solidFill>
                  <a:srgbClr val="84921A"/>
                </a:solidFill>
              </a:rPr>
              <a:t>Französisch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9BB641-5B62-4B1F-8857-AD436E2CB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C849C7-AC7B-4E73-A965-74CB9F775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52B796-54E6-4B8F-8DA6-18D57F329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676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82D3A2-6150-476F-8E46-67ABB37E9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 Französisch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1343C4-2964-4ABB-BC69-610BD1267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64424"/>
            <a:ext cx="10515600" cy="4679637"/>
          </a:xfrm>
        </p:spPr>
        <p:txBody>
          <a:bodyPr/>
          <a:lstStyle/>
          <a:p>
            <a:pPr marL="0" indent="0">
              <a:spcAft>
                <a:spcPts val="0"/>
              </a:spcAft>
              <a:buClrTx/>
              <a:buNone/>
              <a:defRPr/>
            </a:pPr>
            <a:r>
              <a:rPr lang="de-DE" altLang="de-DE" b="1" dirty="0"/>
              <a:t>Voraussetzungen zur Wahl des Faches Französisch: </a:t>
            </a:r>
          </a:p>
          <a:p>
            <a:pPr>
              <a:spcAft>
                <a:spcPts val="0"/>
              </a:spcAft>
              <a:buClrTx/>
              <a:defRPr/>
            </a:pPr>
            <a:endParaRPr lang="de-DE" altLang="de-DE" dirty="0"/>
          </a:p>
          <a:p>
            <a:pPr marL="228600" lvl="1">
              <a:spcBef>
                <a:spcPts val="1000"/>
              </a:spcBef>
              <a:buClrTx/>
            </a:pPr>
            <a:r>
              <a:rPr lang="de-DE" sz="2800" dirty="0"/>
              <a:t>Note „befriedigend“ oder besser in Deutsch und Englisch</a:t>
            </a:r>
          </a:p>
          <a:p>
            <a:pPr marL="228600" lvl="1">
              <a:spcBef>
                <a:spcPts val="1000"/>
              </a:spcBef>
              <a:buClrTx/>
            </a:pPr>
            <a:r>
              <a:rPr lang="de-DE" sz="2800" dirty="0"/>
              <a:t>Bereitschaft zum Vokabeln- und Grammatik lernen</a:t>
            </a:r>
          </a:p>
          <a:p>
            <a:pPr marL="228600" lvl="1">
              <a:spcBef>
                <a:spcPts val="1000"/>
              </a:spcBef>
              <a:buClrTx/>
            </a:pPr>
            <a:r>
              <a:rPr lang="de-DE" sz="2800" dirty="0"/>
              <a:t>Interesse eine weitere moderne Fremdsprache auf dem höchsten Leistungsniveau (E2) zu erlernen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de-DE" altLang="de-DE" sz="2400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92CAEF-9183-441E-8419-2C7B81730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FE9AC1-10C4-423E-A8BF-97B8B9B0F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EB07D4-852F-4662-A4AD-121E03685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863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1785</Words>
  <Application>Microsoft Office PowerPoint</Application>
  <PresentationFormat>Breitbild</PresentationFormat>
  <Paragraphs>449</Paragraphs>
  <Slides>52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52</vt:i4>
      </vt:variant>
    </vt:vector>
  </HeadingPairs>
  <TitlesOfParts>
    <vt:vector size="60" baseType="lpstr">
      <vt:lpstr>Arial</vt:lpstr>
      <vt:lpstr>Calibri</vt:lpstr>
      <vt:lpstr>Calibri Light</vt:lpstr>
      <vt:lpstr>Comic Sans MS</vt:lpstr>
      <vt:lpstr>Symbol</vt:lpstr>
      <vt:lpstr>Times New Roman</vt:lpstr>
      <vt:lpstr>Wingdings</vt:lpstr>
      <vt:lpstr>Office Theme</vt:lpstr>
      <vt:lpstr>Wahlpflichtfächer  an der IGS Zell</vt:lpstr>
      <vt:lpstr>Wahlpflichtfach Angebot</vt:lpstr>
      <vt:lpstr>Wahlpflichtfach Allgemein</vt:lpstr>
      <vt:lpstr>Wahlpflichtfach Einstieg Klasse 6</vt:lpstr>
      <vt:lpstr>Beispiel Klassenstufe 6: </vt:lpstr>
      <vt:lpstr>Wahlpflichtfach Klasse 7-10</vt:lpstr>
      <vt:lpstr>Wahlpflichtfach Vorstellung</vt:lpstr>
      <vt:lpstr>Wahlpflichtfach Französisch</vt:lpstr>
      <vt:lpstr>Wahlpflichtfach Französisch</vt:lpstr>
      <vt:lpstr>Wahlpflichtfach Französisch</vt:lpstr>
      <vt:lpstr>Bildungs- und Berufschancen</vt:lpstr>
      <vt:lpstr>Wahlpflichtfach Französisch</vt:lpstr>
      <vt:lpstr>Wahlpflichtfach Französisch</vt:lpstr>
      <vt:lpstr>Wahlpflichtfach Französisch</vt:lpstr>
      <vt:lpstr>Wahlpflichtfach Französisch</vt:lpstr>
      <vt:lpstr>Wahlpflichtfach Französisch</vt:lpstr>
      <vt:lpstr>Wahlpflichtfach Französisch</vt:lpstr>
      <vt:lpstr>Wahlpflichtfach Wirtschaft und Ernährung </vt:lpstr>
      <vt:lpstr>Wahlpflichtfach Wirtschaft und Ernährung</vt:lpstr>
      <vt:lpstr>Wahlpflichtfach Teilbereich Ernährung 7/8</vt:lpstr>
      <vt:lpstr>Wahlpflichtfach  Teilbereich Ernährung 7/8</vt:lpstr>
      <vt:lpstr>Teilbereich Wirtschaft</vt:lpstr>
      <vt:lpstr>PowerPoint-Präsentation</vt:lpstr>
      <vt:lpstr>Wahlpflichtfach Wirtschaft und Ernährung</vt:lpstr>
      <vt:lpstr>Wahlpflichtfach Informatik</vt:lpstr>
      <vt:lpstr>Wahlpflichtfach Informatik</vt:lpstr>
      <vt:lpstr>Wahlpflichtfach Informatik</vt:lpstr>
      <vt:lpstr>Wahlpflichtfach Informatik</vt:lpstr>
      <vt:lpstr>Wahlpflichtfach Informatik</vt:lpstr>
      <vt:lpstr>Wahlpflichtfach Informatik</vt:lpstr>
      <vt:lpstr>Wahlpflichtfach Informatik</vt:lpstr>
      <vt:lpstr>Wahlpflichtfach  Sport und Gesundheit</vt:lpstr>
      <vt:lpstr>Wahlpflichtfach Sport und Gesundheit</vt:lpstr>
      <vt:lpstr>Wahlpflichtfach Sport und Gesundheit</vt:lpstr>
      <vt:lpstr>Wahlpflichtfach Sport und Gesundheit</vt:lpstr>
      <vt:lpstr>Wahlpflichtfach Sport und Gesundheit</vt:lpstr>
      <vt:lpstr>Wahlpflichtfach Darstellendes Spiel</vt:lpstr>
      <vt:lpstr>PowerPoint-Präsentation</vt:lpstr>
      <vt:lpstr>PowerPoint-Präsentation</vt:lpstr>
      <vt:lpstr>Themenschwerpunkte</vt:lpstr>
      <vt:lpstr>Themenschwerpunkte</vt:lpstr>
      <vt:lpstr>Das solltest du mitbringen …</vt:lpstr>
      <vt:lpstr>Wahlpflichtfach  Handwerk und Technik</vt:lpstr>
      <vt:lpstr>Wahlpflichtfach Handwerk und Technik</vt:lpstr>
      <vt:lpstr>Wahlpflichtfach Handwerk und Technik</vt:lpstr>
      <vt:lpstr>Wahlpflichtfach Handwerk und Technik</vt:lpstr>
      <vt:lpstr>Wahlpflichtfach Handwerk und Technik</vt:lpstr>
      <vt:lpstr>Wahlpflichtfach Handwerk und Technik</vt:lpstr>
      <vt:lpstr>Wahlpflichtfach Handwerk und Technik</vt:lpstr>
      <vt:lpstr>Wahlpflichtfach Handwerk und Technik</vt:lpstr>
      <vt:lpstr>Wahlpflichtfach Handwerk und Technik</vt:lpstr>
      <vt:lpstr>Viel Spaß beim Schnuppern….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Wahlpflichtfächer  an der IGS Zell</dc:title>
  <dc:creator>Sabine</dc:creator>
  <cp:lastModifiedBy>Elke Raetz</cp:lastModifiedBy>
  <cp:revision>31</cp:revision>
  <dcterms:created xsi:type="dcterms:W3CDTF">2020-05-19T18:28:20Z</dcterms:created>
  <dcterms:modified xsi:type="dcterms:W3CDTF">2024-05-02T15:14:30Z</dcterms:modified>
</cp:coreProperties>
</file>