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1"/>
  </p:notesMasterIdLst>
  <p:sldIdLst>
    <p:sldId id="256" r:id="rId2"/>
    <p:sldId id="319" r:id="rId3"/>
    <p:sldId id="258" r:id="rId4"/>
    <p:sldId id="259" r:id="rId5"/>
    <p:sldId id="260" r:id="rId6"/>
    <p:sldId id="261" r:id="rId7"/>
    <p:sldId id="262" r:id="rId8"/>
    <p:sldId id="263" r:id="rId9"/>
    <p:sldId id="320" r:id="rId10"/>
    <p:sldId id="265" r:id="rId11"/>
    <p:sldId id="276" r:id="rId12"/>
    <p:sldId id="267" r:id="rId13"/>
    <p:sldId id="269" r:id="rId14"/>
    <p:sldId id="321" r:id="rId15"/>
    <p:sldId id="273" r:id="rId16"/>
    <p:sldId id="334" r:id="rId17"/>
    <p:sldId id="354" r:id="rId18"/>
    <p:sldId id="355" r:id="rId19"/>
    <p:sldId id="356" r:id="rId20"/>
    <p:sldId id="357" r:id="rId21"/>
    <p:sldId id="358" r:id="rId22"/>
    <p:sldId id="362" r:id="rId23"/>
    <p:sldId id="360" r:id="rId24"/>
    <p:sldId id="361" r:id="rId25"/>
    <p:sldId id="312" r:id="rId26"/>
    <p:sldId id="313" r:id="rId27"/>
    <p:sldId id="314" r:id="rId28"/>
    <p:sldId id="315" r:id="rId29"/>
    <p:sldId id="316" r:id="rId30"/>
    <p:sldId id="317" r:id="rId31"/>
    <p:sldId id="318" r:id="rId32"/>
    <p:sldId id="377" r:id="rId33"/>
    <p:sldId id="378" r:id="rId34"/>
    <p:sldId id="379" r:id="rId35"/>
    <p:sldId id="380" r:id="rId36"/>
    <p:sldId id="381" r:id="rId37"/>
    <p:sldId id="382" r:id="rId38"/>
    <p:sldId id="383" r:id="rId39"/>
    <p:sldId id="363" r:id="rId40"/>
    <p:sldId id="364" r:id="rId41"/>
    <p:sldId id="365" r:id="rId42"/>
    <p:sldId id="366" r:id="rId43"/>
    <p:sldId id="367" r:id="rId44"/>
    <p:sldId id="368" r:id="rId45"/>
    <p:sldId id="369" r:id="rId46"/>
    <p:sldId id="370" r:id="rId47"/>
    <p:sldId id="371" r:id="rId48"/>
    <p:sldId id="372" r:id="rId49"/>
    <p:sldId id="373" r:id="rId50"/>
    <p:sldId id="374" r:id="rId51"/>
    <p:sldId id="375" r:id="rId52"/>
    <p:sldId id="376" r:id="rId53"/>
    <p:sldId id="336" r:id="rId54"/>
    <p:sldId id="337" r:id="rId55"/>
    <p:sldId id="338" r:id="rId56"/>
    <p:sldId id="339" r:id="rId57"/>
    <p:sldId id="340" r:id="rId58"/>
    <p:sldId id="341" r:id="rId59"/>
    <p:sldId id="342" r:id="rId60"/>
    <p:sldId id="343" r:id="rId61"/>
    <p:sldId id="344" r:id="rId62"/>
    <p:sldId id="345" r:id="rId63"/>
    <p:sldId id="346" r:id="rId64"/>
    <p:sldId id="347" r:id="rId65"/>
    <p:sldId id="348" r:id="rId66"/>
    <p:sldId id="349" r:id="rId67"/>
    <p:sldId id="350" r:id="rId68"/>
    <p:sldId id="351" r:id="rId69"/>
    <p:sldId id="333" r:id="rId7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9E7"/>
    <a:srgbClr val="DCDFC7"/>
    <a:srgbClr val="84901B"/>
    <a:srgbClr val="FFFC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5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78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2CDE3-CE7D-47D3-8F5C-B094CE94412D}" type="datetimeFigureOut">
              <a:rPr lang="de-DE" smtClean="0"/>
              <a:t>29.04.2026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1181F0-FF76-484A-AE81-96F982BB0E2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9353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706508"/>
            <a:ext cx="9144000" cy="155129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BB2584-F75D-4B9C-8E2D-124CE4712C4E}" type="datetime1">
              <a:rPr lang="de-DE" smtClean="0"/>
              <a:t>29.04.2026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036" y="254034"/>
            <a:ext cx="1192763" cy="800208"/>
          </a:xfrm>
          <a:prstGeom prst="rect">
            <a:avLst/>
          </a:prstGeom>
        </p:spPr>
      </p:pic>
      <p:cxnSp>
        <p:nvCxnSpPr>
          <p:cNvPr id="11" name="Gerader Verbinder 10"/>
          <p:cNvCxnSpPr/>
          <p:nvPr userDrawn="1"/>
        </p:nvCxnSpPr>
        <p:spPr>
          <a:xfrm>
            <a:off x="838199" y="3608235"/>
            <a:ext cx="10515600" cy="0"/>
          </a:xfrm>
          <a:prstGeom prst="line">
            <a:avLst/>
          </a:prstGeom>
          <a:ln w="38100">
            <a:solidFill>
              <a:srgbClr val="DCDF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3862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073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4941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65837-6C11-40D6-B7CE-CFED5FF3242D}" type="datetime1">
              <a:rPr lang="de-DE" smtClean="0"/>
              <a:t>29.04.2026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433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1D40A-7046-4A72-9FC4-DDA3C00FD5CB}" type="datetime1">
              <a:rPr lang="de-DE" smtClean="0"/>
              <a:t>29.04.2026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2132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t>29.04.2026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4246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C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6298163"/>
            <a:ext cx="12192000" cy="115285"/>
          </a:xfrm>
          <a:prstGeom prst="rect">
            <a:avLst/>
          </a:prstGeom>
          <a:solidFill>
            <a:srgbClr val="DCDF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 userDrawn="1"/>
        </p:nvSpPr>
        <p:spPr>
          <a:xfrm>
            <a:off x="0" y="6410132"/>
            <a:ext cx="12192000" cy="447868"/>
          </a:xfrm>
          <a:prstGeom prst="rect">
            <a:avLst/>
          </a:prstGeom>
          <a:solidFill>
            <a:srgbClr val="8490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199" y="250031"/>
            <a:ext cx="9192209" cy="800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428220"/>
            <a:ext cx="10515600" cy="46796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199" y="6540759"/>
            <a:ext cx="2743200" cy="1993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8A3F045C-C22D-4828-9540-9A78A1BF504E}" type="datetime1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599" y="6540759"/>
            <a:ext cx="4114800" cy="1993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IGS Zell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599" y="6540759"/>
            <a:ext cx="2743200" cy="19937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A8F6C9C9-2DB1-47BD-929A-175C29822ED6}" type="slidenum">
              <a:rPr lang="de-DE" smtClean="0"/>
              <a:pPr/>
              <a:t>‹Nr.›</a:t>
            </a:fld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036" y="254034"/>
            <a:ext cx="1192763" cy="800208"/>
          </a:xfrm>
          <a:prstGeom prst="rect">
            <a:avLst/>
          </a:prstGeom>
        </p:spPr>
      </p:pic>
      <p:cxnSp>
        <p:nvCxnSpPr>
          <p:cNvPr id="11" name="Gerader Verbinder 10"/>
          <p:cNvCxnSpPr/>
          <p:nvPr userDrawn="1"/>
        </p:nvCxnSpPr>
        <p:spPr>
          <a:xfrm>
            <a:off x="838199" y="1241231"/>
            <a:ext cx="10515600" cy="0"/>
          </a:xfrm>
          <a:prstGeom prst="line">
            <a:avLst/>
          </a:prstGeom>
          <a:ln w="38100">
            <a:solidFill>
              <a:srgbClr val="DCDF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4640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84901B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pn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franziska.schmalen@igszell.de" TargetMode="External"/><Relationship Id="rId7" Type="http://schemas.openxmlformats.org/officeDocument/2006/relationships/hyperlink" Target="mailto:oliver.maringer@igszell.de" TargetMode="External"/><Relationship Id="rId2" Type="http://schemas.openxmlformats.org/officeDocument/2006/relationships/hyperlink" Target="mailto:till.krause-wichmann@igszell.de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christine.falkenburg@igszell.de" TargetMode="External"/><Relationship Id="rId5" Type="http://schemas.openxmlformats.org/officeDocument/2006/relationships/hyperlink" Target="mailto:sebastian.spreier@igszell.de" TargetMode="External"/><Relationship Id="rId4" Type="http://schemas.openxmlformats.org/officeDocument/2006/relationships/hyperlink" Target="mailto:bo.merten@igszell.de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>
                <a:solidFill>
                  <a:srgbClr val="84921A"/>
                </a:solidFill>
              </a:rPr>
              <a:t>Wahlpflichtfächer </a:t>
            </a:r>
            <a:br>
              <a:rPr lang="de-DE" dirty="0">
                <a:solidFill>
                  <a:srgbClr val="84921A"/>
                </a:solidFill>
              </a:rPr>
            </a:br>
            <a:r>
              <a:rPr lang="de-DE" dirty="0">
                <a:solidFill>
                  <a:srgbClr val="84921A"/>
                </a:solidFill>
              </a:rPr>
              <a:t>an der IGS Zell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Elterninformation Klasse 5</a:t>
            </a:r>
          </a:p>
        </p:txBody>
      </p:sp>
    </p:spTree>
    <p:extLst>
      <p:ext uri="{BB962C8B-B14F-4D97-AF65-F5344CB8AC3E}">
        <p14:creationId xmlns:p14="http://schemas.microsoft.com/office/powerpoint/2010/main" val="343491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82D3A2-6150-476F-8E46-67ABB37E9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84921A"/>
                </a:solidFill>
              </a:rPr>
              <a:t>Wahlpflichtfach Französisch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31343C4-2964-4ABB-BC69-610BD1267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64424"/>
            <a:ext cx="10515600" cy="4679637"/>
          </a:xfrm>
        </p:spPr>
        <p:txBody>
          <a:bodyPr/>
          <a:lstStyle/>
          <a:p>
            <a:pPr marL="0" indent="0">
              <a:spcAft>
                <a:spcPts val="0"/>
              </a:spcAft>
              <a:buClrTx/>
              <a:buNone/>
              <a:defRPr/>
            </a:pPr>
            <a:r>
              <a:rPr lang="de-DE" altLang="de-DE" b="1" dirty="0"/>
              <a:t>Voraussetzungen zur Wahl des Faches Französisch: </a:t>
            </a:r>
          </a:p>
          <a:p>
            <a:pPr>
              <a:spcAft>
                <a:spcPts val="0"/>
              </a:spcAft>
              <a:buClrTx/>
              <a:defRPr/>
            </a:pPr>
            <a:endParaRPr lang="de-DE" altLang="de-DE" dirty="0"/>
          </a:p>
          <a:p>
            <a:pPr marL="228600" lvl="1">
              <a:spcBef>
                <a:spcPts val="1000"/>
              </a:spcBef>
              <a:buClrTx/>
            </a:pPr>
            <a:r>
              <a:rPr lang="de-DE" sz="2800" dirty="0"/>
              <a:t>Note „befriedigend“ oder besser in Deutsch und Englisch</a:t>
            </a:r>
          </a:p>
          <a:p>
            <a:pPr marL="228600" lvl="1">
              <a:spcBef>
                <a:spcPts val="1000"/>
              </a:spcBef>
              <a:buClrTx/>
            </a:pPr>
            <a:r>
              <a:rPr lang="de-DE" sz="2800" dirty="0"/>
              <a:t>Bereitschaft regelmäßig zum Vokabeln- und Grammatik lernen</a:t>
            </a:r>
          </a:p>
          <a:p>
            <a:pPr marL="228600" lvl="1">
              <a:spcBef>
                <a:spcPts val="1000"/>
              </a:spcBef>
              <a:buClrTx/>
            </a:pPr>
            <a:r>
              <a:rPr lang="de-DE" sz="2800" dirty="0"/>
              <a:t>Interesse eine weitere moderne Fremdsprache auf dem höchsten Leistungsniveau (E2) zu erlernen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de-DE" altLang="de-DE" sz="2400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E92CAEF-9183-441E-8419-2C7B81730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FE9AC1-10C4-423E-A8BF-97B8B9B0F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AEB07D4-852F-4662-A4AD-121E03685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8863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82D3A2-6150-476F-8E46-67ABB37E9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84921A"/>
                </a:solidFill>
              </a:rPr>
              <a:t>Wahlpflichtfach Französisch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31343C4-2964-4ABB-BC69-610BD12675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3000" b="1" u="sng" dirty="0"/>
              <a:t>Warum Französisch wählen?</a:t>
            </a:r>
            <a:endParaRPr lang="de-DE" sz="3000" u="sng" dirty="0"/>
          </a:p>
          <a:p>
            <a:r>
              <a:rPr lang="de-DE" b="1" dirty="0"/>
              <a:t>Französisch ist Weltsprache</a:t>
            </a:r>
          </a:p>
          <a:p>
            <a:pPr lvl="1"/>
            <a:r>
              <a:rPr lang="de-DE" sz="2000" dirty="0"/>
              <a:t>Französisch ist in 29 Ländern Amtssprache</a:t>
            </a:r>
          </a:p>
          <a:p>
            <a:r>
              <a:rPr lang="de-DE" b="1" dirty="0"/>
              <a:t>Starke Nachbarn</a:t>
            </a:r>
          </a:p>
          <a:p>
            <a:pPr lvl="1"/>
            <a:r>
              <a:rPr lang="de-DE" sz="2200" dirty="0"/>
              <a:t>Kultureller und wirtschaftlicher Austausch zwischen Deutschland und Frankreich</a:t>
            </a:r>
          </a:p>
          <a:p>
            <a:r>
              <a:rPr lang="de-DE" b="1" dirty="0"/>
              <a:t>Berufliche Vorteile</a:t>
            </a:r>
          </a:p>
          <a:p>
            <a:pPr lvl="1"/>
            <a:r>
              <a:rPr lang="de-DE" sz="2200" dirty="0"/>
              <a:t>Tourismus, Diplomatie, Wirtschaft etc.</a:t>
            </a:r>
          </a:p>
          <a:p>
            <a:r>
              <a:rPr lang="de-DE" b="1" dirty="0"/>
              <a:t>Stärkung der kognitiven Fähigkeiten und des Sprachgefühls</a:t>
            </a:r>
          </a:p>
          <a:p>
            <a:pPr lvl="1"/>
            <a:r>
              <a:rPr lang="de-DE" sz="2200" dirty="0"/>
              <a:t>Förderung von Konzentration, Ausdruck und logischem Denken</a:t>
            </a:r>
          </a:p>
          <a:p>
            <a:pPr lvl="1"/>
            <a:r>
              <a:rPr lang="de-DE" sz="2200" dirty="0"/>
              <a:t>Zugang zu anderen romanischen Sprachen</a:t>
            </a:r>
          </a:p>
          <a:p>
            <a:r>
              <a:rPr lang="de-DE" b="1" dirty="0"/>
              <a:t>Zugang zu großer Kultur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E92CAEF-9183-441E-8419-2C7B81730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CFE9AC1-10C4-423E-A8BF-97B8B9B0F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AEB07D4-852F-4662-A4AD-121E03685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6325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CDF49BA3-07AB-49FD-80A1-08910C89E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84921A"/>
                </a:solidFill>
              </a:rPr>
              <a:t>Bildungs- und Berufschancen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268914F-E59E-4581-AC35-6E3EA387C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31D5BAE-7D66-402E-9711-426D6EDD2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63B1E2E-6AB8-49C7-9D22-26EB07347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12</a:t>
            </a:fld>
            <a:endParaRPr lang="de-DE"/>
          </a:p>
        </p:txBody>
      </p:sp>
      <p:pic>
        <p:nvPicPr>
          <p:cNvPr id="8" name="Picture 2" descr="map_deutschland">
            <a:extLst>
              <a:ext uri="{FF2B5EF4-FFF2-40B4-BE49-F238E27FC236}">
                <a16:creationId xmlns:a16="http://schemas.microsoft.com/office/drawing/2014/main" id="{57FDBF85-CF78-48A8-A458-2F097D5EB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69439" y="2499100"/>
            <a:ext cx="233997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3" descr="map_frankreich">
            <a:extLst>
              <a:ext uri="{FF2B5EF4-FFF2-40B4-BE49-F238E27FC236}">
                <a16:creationId xmlns:a16="http://schemas.microsoft.com/office/drawing/2014/main" id="{471A97AB-EDD9-4670-A23D-2A3235A8B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65414" y="2438775"/>
            <a:ext cx="2968625" cy="2865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2FCC72B3-3E32-4FB4-BE96-6079DE826A1E}"/>
              </a:ext>
            </a:extLst>
          </p:cNvPr>
          <p:cNvSpPr txBox="1">
            <a:spLocks noChangeArrowheads="1"/>
          </p:cNvSpPr>
          <p:nvPr/>
        </p:nvSpPr>
        <p:spPr>
          <a:xfrm>
            <a:off x="2037983" y="1278994"/>
            <a:ext cx="8342312" cy="9064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spcBef>
                <a:spcPct val="0"/>
              </a:spcBef>
              <a:spcAft>
                <a:spcPct val="50000"/>
              </a:spcAft>
              <a:buClr>
                <a:srgbClr val="000000"/>
              </a:buClr>
              <a:buNone/>
            </a:pPr>
            <a:r>
              <a:rPr lang="de-DE" altLang="de-DE" dirty="0"/>
              <a:t>Deutschland und Frankreich sind füreinander die </a:t>
            </a:r>
            <a:r>
              <a:rPr lang="de-DE" altLang="de-DE" b="1" dirty="0"/>
              <a:t>wichtigsten Wirtschaftspartner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BC5535BF-052A-4A0C-A94E-154FE90870F5}"/>
              </a:ext>
            </a:extLst>
          </p:cNvPr>
          <p:cNvGrpSpPr/>
          <p:nvPr/>
        </p:nvGrpSpPr>
        <p:grpSpPr>
          <a:xfrm>
            <a:off x="4443576" y="4297110"/>
            <a:ext cx="3446463" cy="620713"/>
            <a:chOff x="3078162" y="4566610"/>
            <a:chExt cx="3446463" cy="620713"/>
          </a:xfrm>
        </p:grpSpPr>
        <p:sp>
          <p:nvSpPr>
            <p:cNvPr id="12" name="AutoShape 7">
              <a:extLst>
                <a:ext uri="{FF2B5EF4-FFF2-40B4-BE49-F238E27FC236}">
                  <a16:creationId xmlns:a16="http://schemas.microsoft.com/office/drawing/2014/main" id="{714E4004-AAFD-450E-961F-D69064B0A8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8162" y="4566610"/>
              <a:ext cx="3446463" cy="485775"/>
            </a:xfrm>
            <a:prstGeom prst="rightArrow">
              <a:avLst>
                <a:gd name="adj1" fmla="val 50000"/>
                <a:gd name="adj2" fmla="val 17736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7A6BECE4-9967-4D67-AA6D-262FE153B4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2475" y="4644398"/>
              <a:ext cx="2308225" cy="542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50000"/>
                </a:spcAft>
                <a:buClr>
                  <a:schemeClr val="bg1"/>
                </a:buClr>
              </a:pPr>
              <a:endParaRPr lang="pl-PL" altLang="de-DE" sz="1700"/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01D9B339-AB11-46AB-BE55-2575E46173AF}"/>
              </a:ext>
            </a:extLst>
          </p:cNvPr>
          <p:cNvGrpSpPr/>
          <p:nvPr/>
        </p:nvGrpSpPr>
        <p:grpSpPr>
          <a:xfrm>
            <a:off x="3776650" y="3207870"/>
            <a:ext cx="4637087" cy="498475"/>
            <a:chOff x="2411236" y="3477370"/>
            <a:chExt cx="4637087" cy="498475"/>
          </a:xfrm>
        </p:grpSpPr>
        <p:sp>
          <p:nvSpPr>
            <p:cNvPr id="15" name="AutoShape 10">
              <a:extLst>
                <a:ext uri="{FF2B5EF4-FFF2-40B4-BE49-F238E27FC236}">
                  <a16:creationId xmlns:a16="http://schemas.microsoft.com/office/drawing/2014/main" id="{E11269D1-ABE6-4112-8E00-4F3903A3B71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459634">
              <a:off x="5529086" y="3490070"/>
              <a:ext cx="1519237" cy="485775"/>
            </a:xfrm>
            <a:prstGeom prst="rightArrow">
              <a:avLst>
                <a:gd name="adj1" fmla="val 50000"/>
                <a:gd name="adj2" fmla="val 7818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sp>
          <p:nvSpPr>
            <p:cNvPr id="16" name="AutoShape 11">
              <a:extLst>
                <a:ext uri="{FF2B5EF4-FFF2-40B4-BE49-F238E27FC236}">
                  <a16:creationId xmlns:a16="http://schemas.microsoft.com/office/drawing/2014/main" id="{A4B9E7BE-AE0A-449F-BB2F-9F699E67F2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9406371">
              <a:off x="2411236" y="3477370"/>
              <a:ext cx="1519237" cy="485775"/>
            </a:xfrm>
            <a:prstGeom prst="rightArrow">
              <a:avLst>
                <a:gd name="adj1" fmla="val 50000"/>
                <a:gd name="adj2" fmla="val 78186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</p:grp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5F8E5E8D-B255-402F-A58E-1E9387F49E8A}"/>
              </a:ext>
            </a:extLst>
          </p:cNvPr>
          <p:cNvGrpSpPr/>
          <p:nvPr/>
        </p:nvGrpSpPr>
        <p:grpSpPr>
          <a:xfrm>
            <a:off x="4772819" y="2499100"/>
            <a:ext cx="2646362" cy="1527175"/>
            <a:chOff x="3407405" y="2768600"/>
            <a:chExt cx="2646362" cy="1527175"/>
          </a:xfrm>
        </p:grpSpPr>
        <p:sp>
          <p:nvSpPr>
            <p:cNvPr id="18" name="Cloud">
              <a:extLst>
                <a:ext uri="{FF2B5EF4-FFF2-40B4-BE49-F238E27FC236}">
                  <a16:creationId xmlns:a16="http://schemas.microsoft.com/office/drawing/2014/main" id="{FD7BF82A-2C71-4B59-9914-DF4EDF9BC099}"/>
                </a:ext>
              </a:extLst>
            </p:cNvPr>
            <p:cNvSpPr>
              <a:spLocks noChangeAspect="1" noEditPoints="1" noChangeArrowheads="1"/>
            </p:cNvSpPr>
            <p:nvPr/>
          </p:nvSpPr>
          <p:spPr bwMode="auto">
            <a:xfrm>
              <a:off x="3407405" y="2768600"/>
              <a:ext cx="2646362" cy="1527175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8 w 21600"/>
                <a:gd name="T13" fmla="*/ 3256 h 21600"/>
                <a:gd name="T14" fmla="*/ 17087 w 21600"/>
                <a:gd name="T15" fmla="*/ 1733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0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1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300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7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7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0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0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50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2" y="6774"/>
                    <a:pt x="1922" y="6981"/>
                    <a:pt x="1942" y="7186"/>
                  </a:cubicBezTo>
                  <a:lnTo>
                    <a:pt x="1949" y="7180"/>
                  </a:ln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10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D1EDF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Text Box 14">
              <a:extLst>
                <a:ext uri="{FF2B5EF4-FFF2-40B4-BE49-F238E27FC236}">
                  <a16:creationId xmlns:a16="http://schemas.microsoft.com/office/drawing/2014/main" id="{20EAB3DE-1AB8-4084-995A-075A2B2D2D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74621" y="3226211"/>
              <a:ext cx="2242773" cy="39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de-DE" altLang="de-DE" sz="2000" b="1" dirty="0">
                  <a:solidFill>
                    <a:srgbClr val="000000"/>
                  </a:solidFill>
                </a:rPr>
                <a:t>182,35 Mrd. €</a:t>
              </a: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C0DDC8C6-1A2F-41F0-BE59-2ADAADC57982}"/>
              </a:ext>
            </a:extLst>
          </p:cNvPr>
          <p:cNvGrpSpPr/>
          <p:nvPr/>
        </p:nvGrpSpPr>
        <p:grpSpPr>
          <a:xfrm>
            <a:off x="4443577" y="4837350"/>
            <a:ext cx="3446462" cy="792163"/>
            <a:chOff x="3078163" y="5106850"/>
            <a:chExt cx="3446462" cy="792163"/>
          </a:xfrm>
        </p:grpSpPr>
        <p:sp>
          <p:nvSpPr>
            <p:cNvPr id="21" name="AutoShape 16">
              <a:extLst>
                <a:ext uri="{FF2B5EF4-FFF2-40B4-BE49-F238E27FC236}">
                  <a16:creationId xmlns:a16="http://schemas.microsoft.com/office/drawing/2014/main" id="{E667D78F-4C3F-47D7-B79B-077EAC838A1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3078163" y="5106850"/>
              <a:ext cx="3446462" cy="485775"/>
            </a:xfrm>
            <a:prstGeom prst="rightArrow">
              <a:avLst>
                <a:gd name="adj1" fmla="val 50000"/>
                <a:gd name="adj2" fmla="val 177369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de-DE" altLang="de-DE" sz="1800"/>
            </a:p>
          </p:txBody>
        </p:sp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A96E247A-F65E-4406-A650-927FD81A31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7125" y="5195750"/>
              <a:ext cx="2640012" cy="7032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spcAft>
                  <a:spcPct val="50000"/>
                </a:spcAft>
                <a:buClr>
                  <a:schemeClr val="bg1"/>
                </a:buClr>
              </a:pPr>
              <a:endParaRPr lang="pl-PL" altLang="de-DE" sz="1700"/>
            </a:p>
          </p:txBody>
        </p:sp>
      </p:grpSp>
      <p:sp>
        <p:nvSpPr>
          <p:cNvPr id="23" name="Text Box 18">
            <a:extLst>
              <a:ext uri="{FF2B5EF4-FFF2-40B4-BE49-F238E27FC236}">
                <a16:creationId xmlns:a16="http://schemas.microsoft.com/office/drawing/2014/main" id="{DF7B6E90-70CC-4023-82DD-852A0F7AF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413" y="1953679"/>
            <a:ext cx="29686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400" b="1" dirty="0">
                <a:solidFill>
                  <a:srgbClr val="000000"/>
                </a:solidFill>
              </a:rPr>
              <a:t>Import aus </a:t>
            </a:r>
            <a:br>
              <a:rPr lang="de-DE" altLang="de-DE" sz="1400" b="1" dirty="0">
                <a:solidFill>
                  <a:srgbClr val="000000"/>
                </a:solidFill>
              </a:rPr>
            </a:br>
            <a:r>
              <a:rPr lang="de-DE" altLang="de-DE" sz="1400" b="1" dirty="0">
                <a:solidFill>
                  <a:srgbClr val="000000"/>
                </a:solidFill>
              </a:rPr>
              <a:t>Deutschland: 115,34 Mrd. €</a:t>
            </a:r>
          </a:p>
        </p:txBody>
      </p:sp>
      <p:sp>
        <p:nvSpPr>
          <p:cNvPr id="24" name="Text Box 19">
            <a:extLst>
              <a:ext uri="{FF2B5EF4-FFF2-40B4-BE49-F238E27FC236}">
                <a16:creationId xmlns:a16="http://schemas.microsoft.com/office/drawing/2014/main" id="{8A2A3672-AAFE-4A29-8A29-F0705B233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9438" y="2025408"/>
            <a:ext cx="23399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400" b="1" dirty="0">
                <a:solidFill>
                  <a:srgbClr val="000000"/>
                </a:solidFill>
              </a:rPr>
              <a:t>Import aus </a:t>
            </a:r>
            <a:br>
              <a:rPr lang="de-DE" altLang="de-DE" sz="1400" b="1" dirty="0">
                <a:solidFill>
                  <a:srgbClr val="000000"/>
                </a:solidFill>
              </a:rPr>
            </a:br>
            <a:r>
              <a:rPr lang="de-DE" altLang="de-DE" sz="1400" b="1" dirty="0">
                <a:solidFill>
                  <a:srgbClr val="000000"/>
                </a:solidFill>
              </a:rPr>
              <a:t>Frankreich:67,02 Mrd. €</a:t>
            </a:r>
          </a:p>
        </p:txBody>
      </p:sp>
      <p:sp>
        <p:nvSpPr>
          <p:cNvPr id="25" name="Text Box 20">
            <a:extLst>
              <a:ext uri="{FF2B5EF4-FFF2-40B4-BE49-F238E27FC236}">
                <a16:creationId xmlns:a16="http://schemas.microsoft.com/office/drawing/2014/main" id="{29D4E153-05C7-42B8-B8E2-B118D11AAA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9438" y="5263946"/>
            <a:ext cx="233997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400" b="1" dirty="0">
                <a:solidFill>
                  <a:srgbClr val="000000"/>
                </a:solidFill>
              </a:rPr>
              <a:t>Export nach </a:t>
            </a:r>
            <a:br>
              <a:rPr lang="de-DE" altLang="de-DE" sz="1400" b="1" dirty="0">
                <a:solidFill>
                  <a:srgbClr val="000000"/>
                </a:solidFill>
              </a:rPr>
            </a:br>
            <a:r>
              <a:rPr lang="de-DE" altLang="de-DE" sz="1400" b="1" dirty="0">
                <a:solidFill>
                  <a:srgbClr val="000000"/>
                </a:solidFill>
              </a:rPr>
              <a:t>Frankreich: 115,34 Mrd. €</a:t>
            </a:r>
          </a:p>
        </p:txBody>
      </p:sp>
      <p:sp>
        <p:nvSpPr>
          <p:cNvPr id="26" name="Text Box 21">
            <a:extLst>
              <a:ext uri="{FF2B5EF4-FFF2-40B4-BE49-F238E27FC236}">
                <a16:creationId xmlns:a16="http://schemas.microsoft.com/office/drawing/2014/main" id="{174B8914-CDEA-48A2-8B5B-3E29AE5DA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65413" y="5263945"/>
            <a:ext cx="29686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de-DE" altLang="de-DE" sz="1400" b="1" dirty="0">
                <a:solidFill>
                  <a:srgbClr val="000000"/>
                </a:solidFill>
              </a:rPr>
              <a:t>Export nach </a:t>
            </a:r>
            <a:br>
              <a:rPr lang="de-DE" altLang="de-DE" sz="1400" b="1" dirty="0">
                <a:solidFill>
                  <a:srgbClr val="000000"/>
                </a:solidFill>
              </a:rPr>
            </a:br>
            <a:r>
              <a:rPr lang="de-DE" altLang="de-DE" sz="1400" b="1" dirty="0">
                <a:solidFill>
                  <a:srgbClr val="000000"/>
                </a:solidFill>
              </a:rPr>
              <a:t>Deutschland: 67,02 Mrd. €</a:t>
            </a:r>
          </a:p>
        </p:txBody>
      </p:sp>
      <p:sp>
        <p:nvSpPr>
          <p:cNvPr id="27" name="Text Box 22">
            <a:extLst>
              <a:ext uri="{FF2B5EF4-FFF2-40B4-BE49-F238E27FC236}">
                <a16:creationId xmlns:a16="http://schemas.microsoft.com/office/drawing/2014/main" id="{9BDD1D37-729C-4CA2-85DC-896B38993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1852" y="5752985"/>
            <a:ext cx="38448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1200" dirty="0">
                <a:solidFill>
                  <a:srgbClr val="000000"/>
                </a:solidFill>
              </a:rPr>
              <a:t>Quelle: INSEE/Statistisches Bundesamt 2025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de-DE" altLang="de-DE" sz="800" dirty="0">
                <a:solidFill>
                  <a:srgbClr val="000000"/>
                </a:solidFill>
              </a:rPr>
              <a:t>https://www.destatis.de/DE/Themen/Wirtschaft/Aussenhandel/Tabellen/rangfolge-handelspartner.pdf?__blob=publicationFile&amp;v=69 02.05.25 15:55 Uhr</a:t>
            </a:r>
          </a:p>
        </p:txBody>
      </p:sp>
    </p:spTree>
    <p:extLst>
      <p:ext uri="{BB962C8B-B14F-4D97-AF65-F5344CB8AC3E}">
        <p14:creationId xmlns:p14="http://schemas.microsoft.com/office/powerpoint/2010/main" val="99952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579E32-1DE7-441C-9C2B-6710F6761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Französisch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4ED1D92-4F4B-422F-96A0-BAE8396E52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3000" b="1" u="sng" dirty="0"/>
              <a:t>Weitere wichtige Gründe für die Wahl:</a:t>
            </a:r>
            <a:r>
              <a:rPr lang="de-DE" sz="3000" u="sng" dirty="0"/>
              <a:t> </a:t>
            </a:r>
          </a:p>
          <a:p>
            <a:pPr>
              <a:lnSpc>
                <a:spcPct val="150000"/>
              </a:lnSpc>
            </a:pPr>
            <a:r>
              <a:rPr lang="de-DE" dirty="0"/>
              <a:t>verpflichtende Voraussetzung für den Erwerb des </a:t>
            </a:r>
            <a:r>
              <a:rPr lang="de-DE" b="1" dirty="0"/>
              <a:t>Abiturs</a:t>
            </a:r>
          </a:p>
          <a:p>
            <a:pPr lvl="1">
              <a:lnSpc>
                <a:spcPct val="150000"/>
              </a:lnSpc>
            </a:pPr>
            <a:r>
              <a:rPr lang="de-DE" dirty="0"/>
              <a:t>Alternative: Französisch oder Latein „0-Kurs“ ab Klasse 11</a:t>
            </a:r>
          </a:p>
          <a:p>
            <a:pPr>
              <a:lnSpc>
                <a:spcPct val="150000"/>
              </a:lnSpc>
            </a:pPr>
            <a:r>
              <a:rPr lang="de-DE" dirty="0"/>
              <a:t>Moderne Fremdsprachen oft </a:t>
            </a:r>
            <a:r>
              <a:rPr lang="de-DE" b="1" dirty="0"/>
              <a:t>Voraussetzung</a:t>
            </a:r>
            <a:r>
              <a:rPr lang="de-DE" dirty="0"/>
              <a:t> für den Beginn eines Studiums (Sprach-, Kultur-, Politik-, Geschichtswissenschaften)</a:t>
            </a:r>
          </a:p>
          <a:p>
            <a:pPr>
              <a:lnSpc>
                <a:spcPct val="150000"/>
              </a:lnSpc>
            </a:pPr>
            <a:r>
              <a:rPr lang="de-DE" dirty="0"/>
              <a:t>Französisch ist </a:t>
            </a:r>
            <a:r>
              <a:rPr lang="de-DE" b="1" dirty="0"/>
              <a:t>Brückensprache</a:t>
            </a:r>
            <a:r>
              <a:rPr lang="de-DE" dirty="0"/>
              <a:t> zu anderen romanischen Sprachen (Spanisch, Italienisch…).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8474FA-2804-47B9-B352-6E8299F00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3D5A125-8742-4519-8C07-A341E0485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48B448C-69E8-4D01-AA4A-D39B12364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024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>
            <a:extLst>
              <a:ext uri="{FF2B5EF4-FFF2-40B4-BE49-F238E27FC236}">
                <a16:creationId xmlns:a16="http://schemas.microsoft.com/office/drawing/2014/main" id="{EA702327-6EEC-4FA7-A2EB-D6601C0FA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25" r="-2" b="-2"/>
          <a:stretch/>
        </p:blipFill>
        <p:spPr bwMode="auto">
          <a:xfrm>
            <a:off x="5442340" y="189494"/>
            <a:ext cx="4966919" cy="3119382"/>
          </a:xfrm>
          <a:prstGeom prst="rect">
            <a:avLst/>
          </a:prstGeom>
          <a:noFill/>
          <a:effectLst>
            <a:softEdge rad="533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F3BF45F3-B673-4A16-BE68-8962590B8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7" y="625077"/>
            <a:ext cx="4803636" cy="1311664"/>
          </a:xfrm>
        </p:spPr>
        <p:txBody>
          <a:bodyPr>
            <a:normAutofit/>
          </a:bodyPr>
          <a:lstStyle/>
          <a:p>
            <a:r>
              <a:rPr lang="de-DE" dirty="0"/>
              <a:t>Wahlpflichtfach Französisch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53EEAD4-4ABE-4AEF-814E-D64442132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6" y="2831125"/>
            <a:ext cx="4803637" cy="2854696"/>
          </a:xfrm>
        </p:spPr>
        <p:txBody>
          <a:bodyPr anchor="ctr">
            <a:normAutofit fontScale="77500" lnSpcReduction="20000"/>
          </a:bodyPr>
          <a:lstStyle/>
          <a:p>
            <a:pPr marL="0" indent="0">
              <a:buNone/>
            </a:pPr>
            <a:r>
              <a:rPr lang="en-US" sz="3500" b="1" u="sng" dirty="0" err="1">
                <a:solidFill>
                  <a:srgbClr val="000000"/>
                </a:solidFill>
              </a:rPr>
              <a:t>Fahrtenkonzept</a:t>
            </a:r>
            <a:r>
              <a:rPr lang="en-US" sz="3500" b="1" u="sng" dirty="0">
                <a:solidFill>
                  <a:srgbClr val="000000"/>
                </a:solidFill>
              </a:rPr>
              <a:t>:</a:t>
            </a:r>
          </a:p>
          <a:p>
            <a:pPr>
              <a:lnSpc>
                <a:spcPct val="170000"/>
              </a:lnSpc>
            </a:pPr>
            <a:r>
              <a:rPr lang="en-US" dirty="0" err="1">
                <a:solidFill>
                  <a:srgbClr val="000000"/>
                </a:solidFill>
              </a:rPr>
              <a:t>Stufe</a:t>
            </a:r>
            <a:r>
              <a:rPr lang="en-US" dirty="0">
                <a:solidFill>
                  <a:srgbClr val="000000"/>
                </a:solidFill>
              </a:rPr>
              <a:t> 6/7: alle </a:t>
            </a:r>
            <a:r>
              <a:rPr lang="en-US" dirty="0" err="1">
                <a:solidFill>
                  <a:srgbClr val="000000"/>
                </a:solidFill>
              </a:rPr>
              <a:t>zwei</a:t>
            </a:r>
            <a:r>
              <a:rPr lang="en-US" dirty="0">
                <a:solidFill>
                  <a:srgbClr val="000000"/>
                </a:solidFill>
              </a:rPr>
              <a:t> Jahre </a:t>
            </a:r>
            <a:r>
              <a:rPr lang="en-US" dirty="0" err="1">
                <a:solidFill>
                  <a:srgbClr val="000000"/>
                </a:solidFill>
              </a:rPr>
              <a:t>Tagesfahrt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nach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Metz</a:t>
            </a:r>
          </a:p>
          <a:p>
            <a:pPr>
              <a:lnSpc>
                <a:spcPct val="170000"/>
              </a:lnSpc>
            </a:pPr>
            <a:r>
              <a:rPr lang="en-US" dirty="0" err="1">
                <a:solidFill>
                  <a:srgbClr val="000000"/>
                </a:solidFill>
              </a:rPr>
              <a:t>Stufe</a:t>
            </a:r>
            <a:r>
              <a:rPr lang="en-US" dirty="0">
                <a:solidFill>
                  <a:srgbClr val="000000"/>
                </a:solidFill>
              </a:rPr>
              <a:t> 8/9/10: alle </a:t>
            </a:r>
            <a:r>
              <a:rPr lang="en-US" dirty="0" err="1">
                <a:solidFill>
                  <a:srgbClr val="000000"/>
                </a:solidFill>
              </a:rPr>
              <a:t>zwei</a:t>
            </a:r>
            <a:r>
              <a:rPr lang="en-US" dirty="0">
                <a:solidFill>
                  <a:srgbClr val="000000"/>
                </a:solidFill>
              </a:rPr>
              <a:t> Jahre 3-Tagesfahrt </a:t>
            </a:r>
            <a:r>
              <a:rPr lang="en-US" dirty="0" err="1">
                <a:solidFill>
                  <a:srgbClr val="000000"/>
                </a:solidFill>
              </a:rPr>
              <a:t>nach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Paris</a:t>
            </a:r>
            <a:endParaRPr lang="en-US" sz="2000" b="1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  <a:p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43AE42-DA0E-48D5-9BE3-332DCDE07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5661" y="6223702"/>
            <a:ext cx="6584750" cy="314067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de-DE" sz="1100" dirty="0">
                <a:solidFill>
                  <a:srgbClr val="898989"/>
                </a:solidFill>
              </a:rPr>
              <a:t>IGS Zell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644845B-F860-4ED8-90DA-B07F5CF2A1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554138" y="6223702"/>
            <a:ext cx="3108065" cy="314067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40C3CBA7-C539-488B-B69C-2DE277660734}" type="datetime1">
              <a:rPr lang="de-DE" sz="1100">
                <a:solidFill>
                  <a:srgbClr val="898989"/>
                </a:solidFill>
              </a:rPr>
              <a:pPr algn="r">
                <a:spcAft>
                  <a:spcPts val="600"/>
                </a:spcAft>
              </a:pPr>
              <a:t>29.04.2026</a:t>
            </a:fld>
            <a:endParaRPr lang="de-DE" sz="1100">
              <a:solidFill>
                <a:srgbClr val="898989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394FA36-8347-43E5-B757-1C536E499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25930" y="6223702"/>
            <a:ext cx="570728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8F6C9C9-2DB1-47BD-929A-175C29822ED6}" type="slidenum">
              <a:rPr lang="de-DE" sz="11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14</a:t>
            </a:fld>
            <a:endParaRPr lang="de-DE" sz="1100">
              <a:solidFill>
                <a:srgbClr val="898989"/>
              </a:solidFill>
            </a:endParaRPr>
          </a:p>
        </p:txBody>
      </p:sp>
      <p:pic>
        <p:nvPicPr>
          <p:cNvPr id="3" name="Inhaltsplatzhalter 11">
            <a:extLst>
              <a:ext uri="{FF2B5EF4-FFF2-40B4-BE49-F238E27FC236}">
                <a16:creationId xmlns:a16="http://schemas.microsoft.com/office/drawing/2014/main" id="{DFBE3E68-AAAB-E8E0-4A19-E887F8CFC5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4395"/>
          <a:stretch/>
        </p:blipFill>
        <p:spPr>
          <a:xfrm>
            <a:off x="7098248" y="3069664"/>
            <a:ext cx="4792274" cy="285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5566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92D52B-25B3-4003-BBC5-B5C6EC47F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Wahlpflichtfach Französisch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ABD652F-EC35-4182-925B-F4DDB7256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pPr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645E2FC-74DA-4234-A474-2774AFD63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ECA132A-25F9-4588-8817-00E54DDBD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pPr/>
              <a:t>15</a:t>
            </a:fld>
            <a:endParaRPr lang="de-DE"/>
          </a:p>
        </p:txBody>
      </p:sp>
      <p:pic>
        <p:nvPicPr>
          <p:cNvPr id="16" name="Grafik 15" descr="Ein Bild, das Cartoon, Zeichnung, Animierter Cartoon, Darstellung enthält.&#10;&#10;KI-generierte Inhalte können fehlerhaft sein.">
            <a:extLst>
              <a:ext uri="{FF2B5EF4-FFF2-40B4-BE49-F238E27FC236}">
                <a16:creationId xmlns:a16="http://schemas.microsoft.com/office/drawing/2014/main" id="{C8C3FBB6-261C-2FA8-1B99-6D1826CC22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055" y="3661724"/>
            <a:ext cx="2254476" cy="2542964"/>
          </a:xfrm>
          <a:prstGeom prst="rect">
            <a:avLst/>
          </a:prstGeom>
        </p:spPr>
      </p:pic>
      <p:pic>
        <p:nvPicPr>
          <p:cNvPr id="20" name="Grafik 19" descr="Ein Bild, das Cartoon, Clipart, Darstellung, Animierter Cartoon enthält.&#10;&#10;KI-generierte Inhalte können fehlerhaft sein.">
            <a:extLst>
              <a:ext uri="{FF2B5EF4-FFF2-40B4-BE49-F238E27FC236}">
                <a16:creationId xmlns:a16="http://schemas.microsoft.com/office/drawing/2014/main" id="{4E1FEC42-856B-4C79-77E8-0A0F473C4B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265" y="1002770"/>
            <a:ext cx="2656489" cy="2542964"/>
          </a:xfrm>
          <a:prstGeom prst="rect">
            <a:avLst/>
          </a:prstGeom>
        </p:spPr>
      </p:pic>
      <p:pic>
        <p:nvPicPr>
          <p:cNvPr id="24" name="Grafik 23" descr="Ein Bild, das Menschliches Gesicht, Text, Lächeln, Mann enthält.&#10;&#10;KI-generierte Inhalte können fehlerhaft sein.">
            <a:extLst>
              <a:ext uri="{FF2B5EF4-FFF2-40B4-BE49-F238E27FC236}">
                <a16:creationId xmlns:a16="http://schemas.microsoft.com/office/drawing/2014/main" id="{04128CF1-5AD2-F7A7-08A2-E8937F0588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375" y="2828551"/>
            <a:ext cx="1506105" cy="2136319"/>
          </a:xfrm>
          <a:prstGeom prst="rect">
            <a:avLst/>
          </a:prstGeom>
        </p:spPr>
      </p:pic>
      <p:pic>
        <p:nvPicPr>
          <p:cNvPr id="28" name="Grafik 27" descr="Ein Bild, das Menschliches Gesicht, Person, Kleidung, Porträt enthält.&#10;&#10;KI-generierte Inhalte können fehlerhaft sein.">
            <a:extLst>
              <a:ext uri="{FF2B5EF4-FFF2-40B4-BE49-F238E27FC236}">
                <a16:creationId xmlns:a16="http://schemas.microsoft.com/office/drawing/2014/main" id="{474E9426-215E-6939-9F91-661B128A28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8" y="3826030"/>
            <a:ext cx="1706901" cy="2275868"/>
          </a:xfrm>
          <a:prstGeom prst="rect">
            <a:avLst/>
          </a:prstGeom>
        </p:spPr>
      </p:pic>
      <p:pic>
        <p:nvPicPr>
          <p:cNvPr id="32" name="Grafik 31" descr="Ein Bild, das Menschliches Gesicht, Kleidung, Person, Lippe enthält.&#10;&#10;KI-generierte Inhalte können fehlerhaft sein.">
            <a:extLst>
              <a:ext uri="{FF2B5EF4-FFF2-40B4-BE49-F238E27FC236}">
                <a16:creationId xmlns:a16="http://schemas.microsoft.com/office/drawing/2014/main" id="{81DE8074-7067-99AD-566F-C32D9884F4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5" y="912503"/>
            <a:ext cx="2504012" cy="2275868"/>
          </a:xfrm>
          <a:prstGeom prst="rect">
            <a:avLst/>
          </a:prstGeom>
        </p:spPr>
      </p:pic>
      <p:pic>
        <p:nvPicPr>
          <p:cNvPr id="36" name="Grafik 35" descr="Ein Bild, das Essen, Snack, Teller, Dip enthält.&#10;&#10;KI-generierte Inhalte können fehlerhaft sein.">
            <a:extLst>
              <a:ext uri="{FF2B5EF4-FFF2-40B4-BE49-F238E27FC236}">
                <a16:creationId xmlns:a16="http://schemas.microsoft.com/office/drawing/2014/main" id="{39571F81-D61C-E214-D7B1-15B1B4AAF79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925" y="1107289"/>
            <a:ext cx="3121623" cy="2081082"/>
          </a:xfrm>
          <a:prstGeom prst="rect">
            <a:avLst/>
          </a:prstGeom>
        </p:spPr>
      </p:pic>
      <p:pic>
        <p:nvPicPr>
          <p:cNvPr id="34" name="Grafik 33" descr="Ein Bild, das Kleidung, Person, Schuhwerk, Mann enthält.&#10;&#10;KI-generierte Inhalte können fehlerhaft sein.">
            <a:extLst>
              <a:ext uri="{FF2B5EF4-FFF2-40B4-BE49-F238E27FC236}">
                <a16:creationId xmlns:a16="http://schemas.microsoft.com/office/drawing/2014/main" id="{1A221ADF-5CA4-578E-4325-9D32C58E9D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129" y="2828551"/>
            <a:ext cx="3108582" cy="1744574"/>
          </a:xfrm>
          <a:prstGeom prst="rect">
            <a:avLst/>
          </a:prstGeom>
        </p:spPr>
      </p:pic>
      <p:pic>
        <p:nvPicPr>
          <p:cNvPr id="30" name="Grafik 29" descr="Ein Bild, das Menschliches Gesicht, Person, Kleidung, Modeaccessoire enthält.&#10;&#10;KI-generierte Inhalte können fehlerhaft sein.">
            <a:extLst>
              <a:ext uri="{FF2B5EF4-FFF2-40B4-BE49-F238E27FC236}">
                <a16:creationId xmlns:a16="http://schemas.microsoft.com/office/drawing/2014/main" id="{EE74CF95-0350-050D-8EFF-18C9DD0A3C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199" y="4532938"/>
            <a:ext cx="1686933" cy="1671750"/>
          </a:xfrm>
          <a:prstGeom prst="rect">
            <a:avLst/>
          </a:prstGeom>
        </p:spPr>
      </p:pic>
      <p:pic>
        <p:nvPicPr>
          <p:cNvPr id="26" name="Grafik 25" descr="Ein Bild, das Zeichnung, Entwurf, Menschliches Gesicht, Clipart enthält.&#10;&#10;KI-generierte Inhalte können fehlerhaft sein.">
            <a:extLst>
              <a:ext uri="{FF2B5EF4-FFF2-40B4-BE49-F238E27FC236}">
                <a16:creationId xmlns:a16="http://schemas.microsoft.com/office/drawing/2014/main" id="{C5701D39-93A9-7129-E911-79159E1B7F8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552" y="1076481"/>
            <a:ext cx="1219676" cy="1219676"/>
          </a:xfrm>
          <a:prstGeom prst="rect">
            <a:avLst/>
          </a:prstGeom>
        </p:spPr>
      </p:pic>
      <p:pic>
        <p:nvPicPr>
          <p:cNvPr id="22" name="Grafik 21" descr="Ein Bild, das Kleidung, Mann, Person, Baum enthält.&#10;&#10;KI-generierte Inhalte können fehlerhaft sein.">
            <a:extLst>
              <a:ext uri="{FF2B5EF4-FFF2-40B4-BE49-F238E27FC236}">
                <a16:creationId xmlns:a16="http://schemas.microsoft.com/office/drawing/2014/main" id="{BA7A1FAB-27A9-47ED-6F88-BDBF13222C2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718" y="1050926"/>
            <a:ext cx="2022386" cy="2696515"/>
          </a:xfrm>
          <a:prstGeom prst="rect">
            <a:avLst/>
          </a:prstGeom>
        </p:spPr>
      </p:pic>
      <p:pic>
        <p:nvPicPr>
          <p:cNvPr id="18" name="Grafik 17" descr="Ein Bild, das Cartoon, Clipart, Säugetier, Animierter Cartoon enthält.&#10;&#10;KI-generierte Inhalte können fehlerhaft sein.">
            <a:extLst>
              <a:ext uri="{FF2B5EF4-FFF2-40B4-BE49-F238E27FC236}">
                <a16:creationId xmlns:a16="http://schemas.microsoft.com/office/drawing/2014/main" id="{E67A10C9-38C3-FE50-C07A-BB3C1DF76D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825" y="3661724"/>
            <a:ext cx="2320697" cy="254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4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85CC90-EAFB-4E90-9942-FA5B7DB49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416615"/>
            <a:ext cx="3651467" cy="1676603"/>
          </a:xfrm>
        </p:spPr>
        <p:txBody>
          <a:bodyPr>
            <a:normAutofit/>
          </a:bodyPr>
          <a:lstStyle/>
          <a:p>
            <a:r>
              <a:rPr lang="de-DE" dirty="0"/>
              <a:t>Wahlpflichtfach Französisch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57243CF-4530-4BD5-B5A8-AF2969178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651466" cy="3785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altLang="de-DE" dirty="0">
                <a:cs typeface="Calibri" panose="020F0502020204030204" pitchFamily="34" charset="0"/>
              </a:rPr>
              <a:t>Es gibt die Möglichkeit das DELF-Examen im Rahmen einer Prüfung zu erwerben. </a:t>
            </a:r>
          </a:p>
          <a:p>
            <a:endParaRPr lang="en-US" sz="180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51507F3-FD04-4CF6-9379-786A49643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8929" y="6356350"/>
            <a:ext cx="3651466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de-DE"/>
              <a:t>IGS Zell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61B30162-EBEE-4B77-94E8-F49954FB12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55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90A59D2-3E25-4EA8-AD44-441D8110D1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991856" y="6356350"/>
            <a:ext cx="2660904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40C3CBA7-C539-488B-B69C-2DE277660734}" type="datetime1">
              <a:rPr lang="de-DE">
                <a:solidFill>
                  <a:srgbClr val="FFFFFF"/>
                </a:solidFill>
              </a:rPr>
              <a:pPr algn="r">
                <a:spcAft>
                  <a:spcPts val="600"/>
                </a:spcAft>
              </a:pPr>
              <a:t>29.04.2026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A5E30C-B75B-4771-9904-859EAD4E2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53928" y="6356350"/>
            <a:ext cx="685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fld id="{A8F6C9C9-2DB1-47BD-929A-175C29822ED6}" type="slidenum">
              <a:rPr lang="de-DE">
                <a:solidFill>
                  <a:srgbClr val="FFFFFF"/>
                </a:solidFill>
              </a:rPr>
              <a:pPr algn="l">
                <a:spcAft>
                  <a:spcPts val="600"/>
                </a:spcAft>
              </a:pPr>
              <a:t>16</a:t>
            </a:fld>
            <a:endParaRPr lang="de-DE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97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D036BE4B-A9A7-4008-B52D-7FC12DA8A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Wahlpflichtfach</a:t>
            </a:r>
            <a:br>
              <a:rPr lang="de-DE" dirty="0"/>
            </a:br>
            <a:r>
              <a:rPr lang="de-DE" dirty="0"/>
              <a:t>Wirtschaft und Ernährung</a:t>
            </a:r>
            <a:br>
              <a:rPr lang="de-DE" dirty="0"/>
            </a:b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68CE4E7-37F0-4313-B84E-CDB618B4C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pPr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32BBE56-383A-45CF-8131-8DF5F8C45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D4505D0-5A86-40E0-83A8-5A5031466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pPr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2809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373D809-22DB-4123-882B-38F6BC3BA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Wahlpflichtfach Wirtschaft und Ernährung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FC2345DE-BA6C-44C7-9CCE-1D10F4330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  <a:defRPr/>
            </a:pPr>
            <a:endParaRPr lang="de-DE" altLang="de-DE" b="1" dirty="0"/>
          </a:p>
          <a:p>
            <a:pPr marL="0" indent="0" algn="ctr">
              <a:buNone/>
              <a:defRPr/>
            </a:pPr>
            <a:endParaRPr lang="de-DE" altLang="de-DE" b="1" dirty="0"/>
          </a:p>
          <a:p>
            <a:pPr marL="0" indent="0" algn="ctr">
              <a:buNone/>
              <a:defRPr/>
            </a:pPr>
            <a:endParaRPr lang="de-DE" altLang="de-DE" b="1" dirty="0"/>
          </a:p>
          <a:p>
            <a:pPr marL="0" indent="0" algn="ctr">
              <a:buNone/>
              <a:defRPr/>
            </a:pPr>
            <a:endParaRPr lang="de-DE" altLang="de-DE" b="1" dirty="0"/>
          </a:p>
          <a:p>
            <a:pPr marL="0" indent="0" algn="ctr">
              <a:buNone/>
              <a:defRPr/>
            </a:pPr>
            <a:r>
              <a:rPr lang="de-DE" altLang="de-DE" b="1" dirty="0"/>
              <a:t>Das WPF Wirtschaft und Ernährung  bereitet in 2 Teilbereichen </a:t>
            </a:r>
          </a:p>
          <a:p>
            <a:pPr marL="0" indent="0" algn="ctr">
              <a:buNone/>
              <a:defRPr/>
            </a:pPr>
            <a:r>
              <a:rPr lang="de-DE" altLang="de-DE" b="1" dirty="0"/>
              <a:t>auf diese Lebenswirklichkeit vor:</a:t>
            </a:r>
          </a:p>
          <a:p>
            <a:pPr marL="201613" lvl="1" indent="0">
              <a:buNone/>
              <a:defRPr/>
            </a:pPr>
            <a:endParaRPr lang="de-DE" altLang="de-DE" dirty="0"/>
          </a:p>
          <a:p>
            <a:pPr lvl="2">
              <a:buFont typeface="Wingdings" panose="05000000000000000000" pitchFamily="2" charset="2"/>
              <a:buChar char="Ø"/>
              <a:defRPr/>
            </a:pPr>
            <a:r>
              <a:rPr lang="de-DE" altLang="de-DE" sz="2400" dirty="0"/>
              <a:t>Teilbereich </a:t>
            </a:r>
            <a:r>
              <a:rPr lang="de-DE" altLang="de-DE" sz="2400" b="1" dirty="0" smtClean="0"/>
              <a:t>ERNÄHRUNG</a:t>
            </a:r>
            <a:r>
              <a:rPr lang="de-DE" altLang="de-DE" sz="2400" dirty="0" smtClean="0"/>
              <a:t>:</a:t>
            </a:r>
            <a:r>
              <a:rPr lang="de-DE" altLang="de-DE" sz="2400" b="1" dirty="0" smtClean="0"/>
              <a:t> </a:t>
            </a:r>
            <a:r>
              <a:rPr lang="de-DE" altLang="de-DE" sz="2400" smtClean="0"/>
              <a:t>Start in Jahrgangstufe </a:t>
            </a:r>
            <a:r>
              <a:rPr lang="de-DE" altLang="de-DE" sz="2400" dirty="0" smtClean="0"/>
              <a:t>6, insgesamt 3 Schuljahre</a:t>
            </a:r>
            <a:endParaRPr lang="de-DE" altLang="de-DE" sz="2400" dirty="0"/>
          </a:p>
          <a:p>
            <a:pPr lvl="2">
              <a:buFont typeface="Wingdings" panose="05000000000000000000" pitchFamily="2" charset="2"/>
              <a:buChar char="Ø"/>
              <a:defRPr/>
            </a:pPr>
            <a:r>
              <a:rPr lang="de-DE" altLang="de-DE" sz="2400" dirty="0"/>
              <a:t>Teilbereich </a:t>
            </a:r>
            <a:r>
              <a:rPr lang="de-DE" altLang="de-DE" sz="2400" b="1" dirty="0" smtClean="0"/>
              <a:t>WIRTSCHAFT</a:t>
            </a:r>
            <a:r>
              <a:rPr lang="de-DE" altLang="de-DE" sz="2400" dirty="0" smtClean="0"/>
              <a:t>: insgesamt 2 Schuljahre</a:t>
            </a:r>
            <a:endParaRPr lang="de-DE" sz="2400" dirty="0"/>
          </a:p>
          <a:p>
            <a:endParaRPr lang="de-DE" b="1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293CF28-85D1-485C-8674-14FDA5192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pPr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0E3B62-06B9-4F55-A7C4-590CD165C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AE82A84-A04D-49F4-8576-AE656E741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pPr/>
              <a:t>18</a:t>
            </a:fld>
            <a:endParaRPr lang="de-DE"/>
          </a:p>
        </p:txBody>
      </p:sp>
      <p:sp>
        <p:nvSpPr>
          <p:cNvPr id="9" name="Textfeld 2">
            <a:extLst>
              <a:ext uri="{FF2B5EF4-FFF2-40B4-BE49-F238E27FC236}">
                <a16:creationId xmlns:a16="http://schemas.microsoft.com/office/drawing/2014/main" id="{F5BADA1F-7E4F-446E-83D2-4D028F3C6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6287" y="2010298"/>
            <a:ext cx="7056438" cy="831850"/>
          </a:xfrm>
          <a:prstGeom prst="rect">
            <a:avLst/>
          </a:prstGeom>
          <a:solidFill>
            <a:srgbClr val="84901B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de-DE" altLang="de-DE" sz="2400" b="1" i="1" dirty="0">
                <a:solidFill>
                  <a:schemeClr val="bg1"/>
                </a:solidFill>
              </a:rPr>
              <a:t>„JEDER MENSCH IST ZEITLEBENS TEIL EINER</a:t>
            </a:r>
          </a:p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de-DE" altLang="de-DE" sz="2400" b="1" i="1" dirty="0">
                <a:solidFill>
                  <a:schemeClr val="bg1"/>
                </a:solidFill>
              </a:rPr>
              <a:t>  SOZIALEN GEMEINSCHAFT…“</a:t>
            </a:r>
          </a:p>
        </p:txBody>
      </p:sp>
    </p:spTree>
    <p:extLst>
      <p:ext uri="{BB962C8B-B14F-4D97-AF65-F5344CB8AC3E}">
        <p14:creationId xmlns:p14="http://schemas.microsoft.com/office/powerpoint/2010/main" val="542612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65DDF0-2C3E-4153-8FF3-787F9C813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00169"/>
            <a:ext cx="6586491" cy="1353307"/>
          </a:xfrm>
        </p:spPr>
        <p:txBody>
          <a:bodyPr anchor="b">
            <a:normAutofit/>
          </a:bodyPr>
          <a:lstStyle/>
          <a:p>
            <a:r>
              <a:rPr lang="de-DE" sz="4100" dirty="0"/>
              <a:t>Wahlpflichtfach</a:t>
            </a:r>
            <a:br>
              <a:rPr lang="de-DE" sz="4100" dirty="0"/>
            </a:br>
            <a:r>
              <a:rPr lang="de-DE" sz="4100" dirty="0"/>
              <a:t>Teilbereich </a:t>
            </a:r>
            <a:r>
              <a:rPr lang="de-DE" sz="4100" dirty="0" smtClean="0"/>
              <a:t>Ernährung</a:t>
            </a:r>
            <a:endParaRPr lang="de-DE" sz="410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660323E-2532-453C-BF07-3B139B2543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b="1" dirty="0"/>
              <a:t>Inhalt: </a:t>
            </a:r>
          </a:p>
          <a:p>
            <a:r>
              <a:rPr lang="de-DE" dirty="0"/>
              <a:t>Verständnis für </a:t>
            </a:r>
            <a:r>
              <a:rPr lang="de-DE" dirty="0" smtClean="0"/>
              <a:t>Ernährung </a:t>
            </a:r>
            <a:r>
              <a:rPr lang="de-DE" dirty="0"/>
              <a:t>in seiner </a:t>
            </a:r>
            <a:r>
              <a:rPr lang="de-DE" dirty="0" smtClean="0"/>
              <a:t>Gesamtheit</a:t>
            </a:r>
          </a:p>
          <a:p>
            <a:pPr>
              <a:buNone/>
            </a:pPr>
            <a:endParaRPr lang="de-DE" dirty="0" smtClean="0"/>
          </a:p>
          <a:p>
            <a:pPr>
              <a:buNone/>
            </a:pPr>
            <a:r>
              <a:rPr lang="de-DE" dirty="0" smtClean="0"/>
              <a:t>zusätzlich: </a:t>
            </a:r>
          </a:p>
          <a:p>
            <a:r>
              <a:rPr lang="de-DE" dirty="0" smtClean="0"/>
              <a:t>Informatische Bildung, Ökonomische Bildung und Berufsorientierung </a:t>
            </a:r>
          </a:p>
          <a:p>
            <a:endParaRPr lang="de-DE" dirty="0" smtClean="0"/>
          </a:p>
          <a:p>
            <a:pPr>
              <a:buNone/>
            </a:pPr>
            <a:r>
              <a:rPr lang="de-DE" dirty="0" smtClean="0">
                <a:sym typeface="Wingdings" pitchFamily="2" charset="2"/>
              </a:rPr>
              <a:t>     </a:t>
            </a:r>
            <a:endParaRPr lang="de-DE" dirty="0"/>
          </a:p>
          <a:p>
            <a:endParaRPr lang="en-US" sz="20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E285D0-B58A-4EAD-A964-28F74E3DD4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04985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0C3CBA7-C539-488B-B69C-2DE277660734}" type="datetime1">
              <a:rPr lang="de-DE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29.04.2026</a:t>
            </a:fld>
            <a:endParaRPr lang="de-DE">
              <a:solidFill>
                <a:srgbClr val="FFFFFF"/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0AEF80F-9510-42F4-B4FD-F8329EBFB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65430" y="6356350"/>
            <a:ext cx="4139134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2F294FE-C0E0-4B27-9842-91D8ED60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67042" y="6356350"/>
            <a:ext cx="118675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8F6C9C9-2DB1-47BD-929A-175C29822ED6}" type="slidenum">
              <a:rPr lang="de-DE" smtClean="0"/>
              <a:pPr>
                <a:spcAft>
                  <a:spcPts val="600"/>
                </a:spcAft>
              </a:pPr>
              <a:t>19</a:t>
            </a:fld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092" y="1425145"/>
            <a:ext cx="4786184" cy="4308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774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de-DE" dirty="0"/>
              <a:t>Wahlpflichtfach Angebot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655320" y="6037262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0C3CBA7-C539-488B-B69C-2DE277660734}" type="datetime1">
              <a:rPr lang="de-DE" smtClean="0"/>
              <a:pPr>
                <a:spcAft>
                  <a:spcPts val="600"/>
                </a:spcAft>
              </a:pPr>
              <a:t>29.04.2026</a:t>
            </a:fld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27730" y="2575034"/>
            <a:ext cx="5120113" cy="3462228"/>
          </a:xfrm>
        </p:spPr>
        <p:txBody>
          <a:bodyPr>
            <a:noAutofit/>
          </a:bodyPr>
          <a:lstStyle/>
          <a:p>
            <a:r>
              <a:rPr lang="de-DE" dirty="0"/>
              <a:t>2. Fremdsprache Französisch (F)</a:t>
            </a:r>
          </a:p>
          <a:p>
            <a:r>
              <a:rPr lang="de-DE" dirty="0"/>
              <a:t>Wirtschaft und Ernährung (</a:t>
            </a:r>
            <a:r>
              <a:rPr lang="de-DE" dirty="0" err="1"/>
              <a:t>WuE</a:t>
            </a:r>
            <a:r>
              <a:rPr lang="de-DE" dirty="0"/>
              <a:t>)</a:t>
            </a:r>
          </a:p>
          <a:p>
            <a:r>
              <a:rPr lang="de-DE" dirty="0"/>
              <a:t>Informatik (</a:t>
            </a:r>
            <a:r>
              <a:rPr lang="de-DE" dirty="0" err="1"/>
              <a:t>Inf</a:t>
            </a:r>
            <a:r>
              <a:rPr lang="de-DE" dirty="0"/>
              <a:t>)</a:t>
            </a:r>
          </a:p>
          <a:p>
            <a:r>
              <a:rPr lang="de-DE" dirty="0"/>
              <a:t>Sport und Gesundheit (</a:t>
            </a:r>
            <a:r>
              <a:rPr lang="de-DE" dirty="0" err="1"/>
              <a:t>SuG</a:t>
            </a:r>
            <a:r>
              <a:rPr lang="de-DE" dirty="0"/>
              <a:t>)</a:t>
            </a:r>
          </a:p>
          <a:p>
            <a:r>
              <a:rPr lang="de-DE" dirty="0"/>
              <a:t>Darstellendes Spiel (DS)</a:t>
            </a:r>
          </a:p>
          <a:p>
            <a:r>
              <a:rPr lang="de-DE" dirty="0"/>
              <a:t>Handwerk und Technik (</a:t>
            </a:r>
            <a:r>
              <a:rPr lang="de-DE" dirty="0" err="1"/>
              <a:t>HuT</a:t>
            </a:r>
            <a:r>
              <a:rPr lang="de-DE" dirty="0"/>
              <a:t>)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655320" y="6356350"/>
            <a:ext cx="4114800" cy="365125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de-DE"/>
              <a:t>IGS Zell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6941820" y="6356350"/>
            <a:ext cx="116586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8F6C9C9-2DB1-47BD-929A-175C29822ED6}" type="slidenum">
              <a:rPr lang="de-DE" smtClean="0"/>
              <a:pPr>
                <a:spcAft>
                  <a:spcPts val="600"/>
                </a:spcAft>
              </a:pPr>
              <a:t>2</a:t>
            </a:fld>
            <a:endParaRPr lang="de-DE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024" y="1391545"/>
            <a:ext cx="6243741" cy="47087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59639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8F0F14-2945-4EDB-92C2-DC31C65DC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806" y="556659"/>
            <a:ext cx="6318649" cy="1454051"/>
          </a:xfrm>
        </p:spPr>
        <p:txBody>
          <a:bodyPr>
            <a:normAutofit/>
          </a:bodyPr>
          <a:lstStyle/>
          <a:p>
            <a:r>
              <a:rPr lang="de-DE" sz="4100" dirty="0"/>
              <a:t>Wahlpflichtfach </a:t>
            </a:r>
            <a:br>
              <a:rPr lang="de-DE" sz="4100" dirty="0"/>
            </a:br>
            <a:r>
              <a:rPr lang="de-DE" sz="4100" dirty="0"/>
              <a:t>Teilbereich </a:t>
            </a:r>
            <a:r>
              <a:rPr lang="de-DE" sz="4100" dirty="0" smtClean="0"/>
              <a:t>Ernährung</a:t>
            </a:r>
            <a:endParaRPr lang="de-DE" sz="4100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D8820A7-7A36-46A6-9620-1697DB996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617" y="2084174"/>
            <a:ext cx="6626724" cy="4366054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e-DE" sz="2000" b="1" dirty="0">
                <a:solidFill>
                  <a:srgbClr val="000000"/>
                </a:solidFill>
              </a:rPr>
              <a:t>Heißt konkret – Schüler erarbeiten sich Kompetenzen </a:t>
            </a:r>
            <a:r>
              <a:rPr lang="de-DE" sz="2000" b="1" dirty="0" smtClean="0">
                <a:solidFill>
                  <a:srgbClr val="000000"/>
                </a:solidFill>
              </a:rPr>
              <a:t>in</a:t>
            </a:r>
          </a:p>
          <a:p>
            <a:pPr>
              <a:buNone/>
            </a:pPr>
            <a:endParaRPr lang="de-DE" sz="800" dirty="0" smtClean="0">
              <a:solidFill>
                <a:srgbClr val="000000"/>
              </a:solidFill>
            </a:endParaRPr>
          </a:p>
          <a:p>
            <a:r>
              <a:rPr lang="de-DE" sz="2000" dirty="0" smtClean="0">
                <a:solidFill>
                  <a:srgbClr val="000000"/>
                </a:solidFill>
              </a:rPr>
              <a:t>Techniken </a:t>
            </a:r>
            <a:r>
              <a:rPr lang="de-DE" sz="2000" dirty="0">
                <a:solidFill>
                  <a:srgbClr val="000000"/>
                </a:solidFill>
              </a:rPr>
              <a:t>der Nahrungszubereitung</a:t>
            </a:r>
          </a:p>
          <a:p>
            <a:r>
              <a:rPr lang="de-DE" sz="2000" dirty="0">
                <a:solidFill>
                  <a:srgbClr val="000000"/>
                </a:solidFill>
              </a:rPr>
              <a:t>Ernährungslehre, Ernährungsverhalten</a:t>
            </a:r>
          </a:p>
          <a:p>
            <a:r>
              <a:rPr lang="de-DE" sz="2000" dirty="0">
                <a:solidFill>
                  <a:srgbClr val="000000"/>
                </a:solidFill>
              </a:rPr>
              <a:t>Lebensmittelgruppen, -</a:t>
            </a:r>
            <a:r>
              <a:rPr lang="de-DE" sz="2000" dirty="0" err="1">
                <a:solidFill>
                  <a:srgbClr val="000000"/>
                </a:solidFill>
              </a:rPr>
              <a:t>inhaltsstoffe</a:t>
            </a:r>
            <a:endParaRPr lang="de-DE" sz="2000" dirty="0">
              <a:solidFill>
                <a:srgbClr val="000000"/>
              </a:solidFill>
            </a:endParaRPr>
          </a:p>
          <a:p>
            <a:r>
              <a:rPr lang="de-DE" sz="2000" dirty="0">
                <a:solidFill>
                  <a:srgbClr val="000000"/>
                </a:solidFill>
              </a:rPr>
              <a:t>Haltbarmachung von Lebensmitteln</a:t>
            </a:r>
          </a:p>
          <a:p>
            <a:r>
              <a:rPr lang="de-DE" sz="2000" dirty="0">
                <a:solidFill>
                  <a:srgbClr val="000000"/>
                </a:solidFill>
              </a:rPr>
              <a:t>Rezeptkreationen und praktische Umsetzung </a:t>
            </a:r>
            <a:endParaRPr lang="de-DE" sz="2000" dirty="0" smtClean="0">
              <a:solidFill>
                <a:srgbClr val="000000"/>
              </a:solidFill>
            </a:endParaRPr>
          </a:p>
          <a:p>
            <a:r>
              <a:rPr lang="de-DE" sz="2000" dirty="0" smtClean="0">
                <a:solidFill>
                  <a:srgbClr val="000000"/>
                </a:solidFill>
              </a:rPr>
              <a:t>Beurteilung von Lebensmittelverpackungen</a:t>
            </a:r>
          </a:p>
          <a:p>
            <a:r>
              <a:rPr lang="de-DE" sz="2000" dirty="0" smtClean="0">
                <a:solidFill>
                  <a:srgbClr val="000000"/>
                </a:solidFill>
              </a:rPr>
              <a:t>Umgang mit Word </a:t>
            </a:r>
          </a:p>
          <a:p>
            <a:r>
              <a:rPr lang="de-DE" sz="2000" dirty="0" smtClean="0">
                <a:solidFill>
                  <a:srgbClr val="000000"/>
                </a:solidFill>
              </a:rPr>
              <a:t>Internetrecherche</a:t>
            </a:r>
          </a:p>
          <a:p>
            <a:r>
              <a:rPr lang="de-DE" sz="2000" dirty="0" smtClean="0">
                <a:solidFill>
                  <a:srgbClr val="000000"/>
                </a:solidFill>
              </a:rPr>
              <a:t>…</a:t>
            </a:r>
            <a:endParaRPr lang="de-DE" sz="2000" dirty="0">
              <a:solidFill>
                <a:srgbClr val="000000"/>
              </a:solidFill>
            </a:endParaRPr>
          </a:p>
          <a:p>
            <a:endParaRPr lang="de-DE" sz="2000" dirty="0">
              <a:solidFill>
                <a:srgbClr val="000000"/>
              </a:solidFill>
            </a:endParaRPr>
          </a:p>
        </p:txBody>
      </p:sp>
      <p:pic>
        <p:nvPicPr>
          <p:cNvPr id="17" name="Picture 16" descr="C:\Users\Laurentiushof\AppData\Local\Microsoft\Windows\Temporary Internet Files\Content.IE5\7XHUNKZ3\MM900300565[1].gif">
            <a:extLst>
              <a:ext uri="{FF2B5EF4-FFF2-40B4-BE49-F238E27FC236}">
                <a16:creationId xmlns:a16="http://schemas.microsoft.com/office/drawing/2014/main" id="{FC483C7E-8637-4631-973C-01B94A35D6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93949" y="1828800"/>
            <a:ext cx="1877159" cy="176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4" descr="Haushalt clipart">
            <a:extLst>
              <a:ext uri="{FF2B5EF4-FFF2-40B4-BE49-F238E27FC236}">
                <a16:creationId xmlns:a16="http://schemas.microsoft.com/office/drawing/2014/main" id="{FA335310-003B-451C-9BC3-0CCC6951C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43841" y="3478741"/>
            <a:ext cx="1547101" cy="1606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3D4A741-75E0-43A5-A8F9-66EC527EA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5661" y="6223702"/>
            <a:ext cx="5829534" cy="314067"/>
          </a:xfrm>
        </p:spPr>
        <p:txBody>
          <a:bodyPr>
            <a:normAutofit/>
          </a:bodyPr>
          <a:lstStyle/>
          <a:p>
            <a:pPr algn="l">
              <a:spcAft>
                <a:spcPts val="600"/>
              </a:spcAft>
            </a:pPr>
            <a:r>
              <a:rPr lang="de-DE" sz="1100" dirty="0">
                <a:solidFill>
                  <a:srgbClr val="898989"/>
                </a:solidFill>
              </a:rPr>
              <a:t>IGS Zell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D00DA9-5A78-4F9E-94AD-44F7E08A8F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98922" y="6223702"/>
            <a:ext cx="1370731" cy="314067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40C3CBA7-C539-488B-B69C-2DE277660734}" type="datetime1">
              <a:rPr lang="de-DE" sz="1100">
                <a:solidFill>
                  <a:srgbClr val="898989"/>
                </a:solidFill>
              </a:rPr>
              <a:pPr algn="r">
                <a:spcAft>
                  <a:spcPts val="600"/>
                </a:spcAft>
              </a:pPr>
              <a:t>29.04.2026</a:t>
            </a:fld>
            <a:endParaRPr lang="de-DE" sz="1100">
              <a:solidFill>
                <a:srgbClr val="898989"/>
              </a:solidFill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D6650CD-01C5-4551-B74F-0D461D463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3380" y="6223702"/>
            <a:ext cx="570728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A8F6C9C9-2DB1-47BD-929A-175C29822ED6}" type="slidenum">
              <a:rPr lang="de-DE" sz="11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20</a:t>
            </a:fld>
            <a:endParaRPr lang="de-DE" sz="1100">
              <a:solidFill>
                <a:srgbClr val="898989"/>
              </a:solidFill>
            </a:endParaRPr>
          </a:p>
        </p:txBody>
      </p:sp>
      <p:pic>
        <p:nvPicPr>
          <p:cNvPr id="19" name="Picture 19" descr="C:\Users\Laurentiushof\AppData\Local\Microsoft\Windows\Temporary Internet Files\Content.IE5\EC2KBPLE\MC900241297[1].wmf">
            <a:extLst>
              <a:ext uri="{FF2B5EF4-FFF2-40B4-BE49-F238E27FC236}">
                <a16:creationId xmlns:a16="http://schemas.microsoft.com/office/drawing/2014/main" id="{3E4A8EDC-476D-4971-82DD-E05E96403E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572515" y="4557182"/>
            <a:ext cx="2057660" cy="1661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401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99DBE9-3136-40C8-8F1B-446CCEDB6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Teilbereich Wirtschaft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6199DE3-DAE2-4682-AF33-97E7F58D6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3487" y="1634166"/>
            <a:ext cx="10515600" cy="4679637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Inhalt:</a:t>
            </a:r>
          </a:p>
          <a:p>
            <a:endParaRPr lang="de-DE" dirty="0"/>
          </a:p>
          <a:p>
            <a:r>
              <a:rPr lang="de-DE" dirty="0"/>
              <a:t>Schüler werden darauf vorbereitet sich als Konsument, Arbeitnehmer, Unternehmer und Wirtschaftsbürger zurechtzufinden</a:t>
            </a:r>
          </a:p>
          <a:p>
            <a:r>
              <a:rPr lang="de-DE" dirty="0"/>
              <a:t>Schüler lernen wirtschaftliche, gesellschaftliche und ökologische Zusammenhänge zu erkennen </a:t>
            </a:r>
          </a:p>
          <a:p>
            <a:r>
              <a:rPr lang="de-DE" dirty="0"/>
              <a:t>Schüler lernen Folgerungen für das eigene Handeln zu ziehen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E9D1F05-6ADA-4B92-82B6-11ABABA41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pPr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2D1B7F-6349-46AD-946F-42435868B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0CB25E5-E94D-4219-8730-5D4E0E6E9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pPr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709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CDE54B67-F287-4A4F-AFF2-1C1858362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DB21C1F-800A-4009-9F76-28167E21A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3CBA7-C539-488B-B69C-2DE277660734}" type="datetime1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29.04.2026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13DC3E-51BA-4EDE-8594-0DDFB1321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IGS Zell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BB257A2-1F2D-4703-9928-7B1FF35F7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F6C9C9-2DB1-47BD-929A-175C29822ED6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D6C9F63A-1207-4FA0-A22A-D788E097879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4546" y="127803"/>
            <a:ext cx="8365436" cy="602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8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612A462F-422A-49D8-BDE1-662333FAF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Wahlpflichtfach Wirtschaft und Ernährung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871B310C-524C-4334-9622-CF198643E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675" y="2178363"/>
            <a:ext cx="10515600" cy="4679637"/>
          </a:xfrm>
        </p:spPr>
        <p:txBody>
          <a:bodyPr/>
          <a:lstStyle/>
          <a:p>
            <a:pPr marL="0" indent="0">
              <a:buNone/>
            </a:pPr>
            <a:r>
              <a:rPr lang="de-DE" b="1" dirty="0" smtClean="0"/>
              <a:t>Ziel des Wahlpflichtfaches ist es, …  </a:t>
            </a:r>
            <a:endParaRPr lang="de-DE" b="1" dirty="0"/>
          </a:p>
          <a:p>
            <a:endParaRPr lang="de-DE" dirty="0"/>
          </a:p>
          <a:p>
            <a:pPr algn="ctr">
              <a:buNone/>
            </a:pPr>
            <a:r>
              <a:rPr lang="de-DE" dirty="0" smtClean="0"/>
              <a:t>…das eigene Leben bedürfnisgerecht, gesundheitsförderlich und sozial verantwortlich gestalten.</a:t>
            </a:r>
          </a:p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6B07C83-432E-4B2C-9DE6-9E8C3400E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pPr/>
              <a:t>29.04.2026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FAF939-6F0A-4924-BCCA-E244FBC31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3636CFF-7244-4BE7-A991-A0B8A62D6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917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612A462F-422A-49D8-BDE1-662333FAF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Wahlpflichtfach Wirtschaft und Ernährung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871B310C-524C-4334-9622-CF198643E5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725" y="1831874"/>
            <a:ext cx="10515600" cy="4679637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Voraussetzungen für die Wahl des Faches WE:  </a:t>
            </a:r>
          </a:p>
          <a:p>
            <a:endParaRPr lang="de-DE" dirty="0"/>
          </a:p>
          <a:p>
            <a:r>
              <a:rPr lang="de-DE" dirty="0"/>
              <a:t>Interesse am Thema Ernährung</a:t>
            </a:r>
          </a:p>
          <a:p>
            <a:r>
              <a:rPr lang="de-DE" dirty="0"/>
              <a:t>Interesse an wirtschaftlichen Zusammenhängen</a:t>
            </a:r>
          </a:p>
          <a:p>
            <a:r>
              <a:rPr lang="de-DE" dirty="0"/>
              <a:t>Teamfähigkeit und Disziplin bei der Arbeit</a:t>
            </a:r>
          </a:p>
          <a:p>
            <a:endParaRPr lang="de-DE" dirty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6B07C83-432E-4B2C-9DE6-9E8C3400E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pPr/>
              <a:t>29.04.2026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FAF939-6F0A-4924-BCCA-E244FBC31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3636CFF-7244-4BE7-A991-A0B8A62D6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977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76D19BF7-6D14-43CE-9B8D-3B09E8806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597" y="3424348"/>
            <a:ext cx="9426806" cy="14244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 err="1"/>
              <a:t>Wahlpflichtfach</a:t>
            </a:r>
            <a:r>
              <a:rPr lang="en-US" dirty="0"/>
              <a:t> </a:t>
            </a:r>
            <a:r>
              <a:rPr lang="en-US" dirty="0" err="1"/>
              <a:t>Informatik</a:t>
            </a:r>
            <a:endParaRPr lang="en-US" dirty="0"/>
          </a:p>
        </p:txBody>
      </p:sp>
      <p:pic>
        <p:nvPicPr>
          <p:cNvPr id="9" name="Picture 13" descr="PC">
            <a:extLst>
              <a:ext uri="{FF2B5EF4-FFF2-40B4-BE49-F238E27FC236}">
                <a16:creationId xmlns:a16="http://schemas.microsoft.com/office/drawing/2014/main" id="{2137C78D-B2CA-46A0-8C6D-B5D215EF98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1" r="11053" b="-8"/>
          <a:stretch/>
        </p:blipFill>
        <p:spPr bwMode="auto">
          <a:xfrm>
            <a:off x="5181600" y="1330490"/>
            <a:ext cx="1828800" cy="1828800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6F6C11E-A390-454A-AEEF-F6F8AD6368C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40C3CBA7-C539-488B-B69C-2DE277660734}" type="datetime1">
              <a:rPr lang="en-US">
                <a:solidFill>
                  <a:srgbClr val="1B1B1B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4/29/2026</a:t>
            </a:fld>
            <a:endParaRPr lang="en-US">
              <a:solidFill>
                <a:srgbClr val="1B1B1B"/>
              </a:solidFill>
              <a:latin typeface="Calibri" panose="020F0502020204030204"/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5D1BF5-A919-4F6A-AF29-5C8DCCD7B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1B1B1B"/>
                </a:solidFill>
                <a:latin typeface="Calibri" panose="020F0502020204030204"/>
                <a:ea typeface="+mn-ea"/>
                <a:cs typeface="+mn-cs"/>
              </a:rPr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4407BF3-4D13-411A-A3E1-963E35A34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8F6C9C9-2DB1-47BD-929A-175C29822ED6}" type="slidenum">
              <a:rPr lang="en-US">
                <a:solidFill>
                  <a:srgbClr val="1B1B1B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25</a:t>
            </a:fld>
            <a:endParaRPr lang="en-US">
              <a:solidFill>
                <a:srgbClr val="1B1B1B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7331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63CBF39-FF24-4C1C-AF3B-600DFF496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84921A"/>
                </a:solidFill>
              </a:rPr>
              <a:t>Wahlpflichtfach Informatik</a:t>
            </a:r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5F1DE5D2-6717-4601-8887-AC4C89737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1" indent="0">
              <a:buNone/>
            </a:pPr>
            <a:endParaRPr lang="de-DE" altLang="de-DE" dirty="0"/>
          </a:p>
          <a:p>
            <a:pPr marL="0" indent="0">
              <a:buNone/>
            </a:pPr>
            <a:r>
              <a:rPr lang="de-DE" b="1" dirty="0"/>
              <a:t>Inhalte im Schnupperkurs</a:t>
            </a:r>
          </a:p>
          <a:p>
            <a:endParaRPr lang="de-DE" sz="800" dirty="0"/>
          </a:p>
          <a:p>
            <a:r>
              <a:rPr lang="de-DE" altLang="de-DE" dirty="0"/>
              <a:t>Grundkenntnisse </a:t>
            </a:r>
            <a:r>
              <a:rPr lang="de-DE" altLang="de-DE" b="1" dirty="0"/>
              <a:t>Hardware</a:t>
            </a:r>
          </a:p>
          <a:p>
            <a:r>
              <a:rPr lang="de-DE" altLang="de-DE" dirty="0"/>
              <a:t>Grundlegender Umgang mit </a:t>
            </a:r>
            <a:r>
              <a:rPr lang="de-DE" altLang="de-DE" b="1" dirty="0"/>
              <a:t>Software:</a:t>
            </a:r>
          </a:p>
          <a:p>
            <a:pPr lvl="1"/>
            <a:r>
              <a:rPr lang="de-DE" altLang="de-DE" dirty="0"/>
              <a:t>Betriebssystem und Dateiverwaltung</a:t>
            </a:r>
          </a:p>
          <a:p>
            <a:pPr lvl="1"/>
            <a:r>
              <a:rPr lang="de-DE" altLang="de-DE" dirty="0"/>
              <a:t>Textverarbeitung</a:t>
            </a:r>
          </a:p>
          <a:p>
            <a:pPr lvl="1"/>
            <a:r>
              <a:rPr lang="de-DE" altLang="de-DE" dirty="0"/>
              <a:t>Präsentationssoftware</a:t>
            </a:r>
          </a:p>
          <a:p>
            <a:pPr lvl="1"/>
            <a:r>
              <a:rPr lang="de-DE" altLang="de-DE" dirty="0"/>
              <a:t>Tabellenkalkulation</a:t>
            </a:r>
            <a:endParaRPr lang="de-DE" dirty="0"/>
          </a:p>
          <a:p>
            <a:r>
              <a:rPr lang="de-DE" altLang="de-DE" dirty="0"/>
              <a:t>Logisches Denken</a:t>
            </a:r>
            <a:r>
              <a:rPr lang="de-DE" altLang="de-DE" b="1" dirty="0"/>
              <a:t>: Programmieren </a:t>
            </a:r>
            <a:r>
              <a:rPr lang="de-DE" altLang="de-DE" dirty="0"/>
              <a:t>mit dem „Java-Hamster“</a:t>
            </a:r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E6E905-C2B2-4611-A180-B761359FC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AF399F-AFC0-45D4-BC46-212D47CE9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AEFA72-4E9A-4CE9-A137-7AC17A2A5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247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63CBF39-FF24-4C1C-AF3B-600DFF496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84921A"/>
                </a:solidFill>
              </a:rPr>
              <a:t>Wahlpflichtfach Informatik</a:t>
            </a:r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5F1DE5D2-6717-4601-8887-AC4C89737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de-DE" dirty="0"/>
          </a:p>
          <a:p>
            <a:pPr marL="0" indent="0">
              <a:buNone/>
            </a:pPr>
            <a:r>
              <a:rPr lang="de-DE" altLang="de-DE" b="1" dirty="0"/>
              <a:t>Themenbeispiele 7 &amp; 8</a:t>
            </a:r>
          </a:p>
          <a:p>
            <a:pPr marL="0" indent="0">
              <a:buNone/>
            </a:pPr>
            <a:endParaRPr lang="de-DE" b="1" dirty="0"/>
          </a:p>
          <a:p>
            <a:pPr marL="342900" lvl="1" indent="0"/>
            <a:r>
              <a:rPr lang="de-DE" altLang="de-DE" sz="2800" dirty="0"/>
              <a:t> Umgang mit </a:t>
            </a:r>
            <a:r>
              <a:rPr lang="de-DE" altLang="de-DE" sz="2800" b="1" dirty="0"/>
              <a:t>Grafikobjekten</a:t>
            </a:r>
            <a:endParaRPr lang="de-DE" altLang="de-DE" sz="2800" dirty="0"/>
          </a:p>
          <a:p>
            <a:pPr marL="342900" lvl="1" indent="0"/>
            <a:r>
              <a:rPr lang="de-DE" altLang="de-DE" sz="2800" b="1" dirty="0"/>
              <a:t> Textverarbeitung</a:t>
            </a:r>
            <a:r>
              <a:rPr lang="de-DE" altLang="de-DE" sz="2800" dirty="0"/>
              <a:t> in </a:t>
            </a:r>
            <a:r>
              <a:rPr lang="de-DE" altLang="de-DE" sz="2800" b="1" dirty="0"/>
              <a:t>M. Word</a:t>
            </a:r>
            <a:endParaRPr lang="de-DE" altLang="de-DE" sz="2800" dirty="0"/>
          </a:p>
          <a:p>
            <a:pPr marL="342900" lvl="1" indent="0"/>
            <a:r>
              <a:rPr lang="de-DE" altLang="de-DE" sz="2800" dirty="0"/>
              <a:t> Das Internet</a:t>
            </a:r>
            <a:endParaRPr lang="de-DE" altLang="de-DE" sz="2600" b="1" dirty="0"/>
          </a:p>
          <a:p>
            <a:pPr marL="342900" lvl="1" indent="0"/>
            <a:r>
              <a:rPr lang="de-DE" altLang="de-DE" sz="2800" b="1" dirty="0"/>
              <a:t> Tabellenkalkulation</a:t>
            </a:r>
            <a:r>
              <a:rPr lang="de-DE" altLang="de-DE" sz="2800" dirty="0"/>
              <a:t> in </a:t>
            </a:r>
            <a:r>
              <a:rPr lang="de-DE" altLang="de-DE" sz="2800" b="1" dirty="0"/>
              <a:t>M. Excel</a:t>
            </a:r>
            <a:endParaRPr lang="de-DE" altLang="de-DE" sz="2800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E6E905-C2B2-4611-A180-B761359FC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AF399F-AFC0-45D4-BC46-212D47CE9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AEFA72-4E9A-4CE9-A137-7AC17A2A5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4915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29B047-899F-403A-B5B6-B2C6E3CB1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Informatik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05A68FC-6A74-4AEA-B458-9E2FC357A4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Themenbeispiele  9 &amp; 10 </a:t>
            </a:r>
          </a:p>
          <a:p>
            <a:endParaRPr lang="de-DE" dirty="0"/>
          </a:p>
          <a:p>
            <a:pPr marL="342900" lvl="1" indent="0"/>
            <a:r>
              <a:rPr lang="de-DE" altLang="de-DE" sz="2800" dirty="0"/>
              <a:t> </a:t>
            </a:r>
            <a:r>
              <a:rPr lang="de-DE" altLang="de-DE" sz="2800" b="1" dirty="0"/>
              <a:t>Programmierung: </a:t>
            </a:r>
            <a:r>
              <a:rPr lang="de-DE" altLang="de-DE" sz="2800" dirty="0"/>
              <a:t>Hamstersimulator (auf Java basierend) </a:t>
            </a:r>
          </a:p>
          <a:p>
            <a:pPr marL="342900" lvl="1" indent="0"/>
            <a:r>
              <a:rPr lang="de-DE" altLang="de-DE" sz="2800" b="1" dirty="0"/>
              <a:t> Digitale Logik</a:t>
            </a:r>
          </a:p>
          <a:p>
            <a:pPr marL="342900" lvl="1" indent="0"/>
            <a:r>
              <a:rPr lang="de-DE" altLang="de-DE" sz="2800" b="1" dirty="0"/>
              <a:t> Kommunikation in Rechnernetzen</a:t>
            </a:r>
          </a:p>
          <a:p>
            <a:pPr marL="342900" lvl="1" indent="0"/>
            <a:r>
              <a:rPr lang="de-DE" altLang="de-DE" sz="2800" b="1" dirty="0"/>
              <a:t> Datenbanken</a:t>
            </a:r>
            <a:endParaRPr lang="de-DE" alt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A34F4DF-BCAE-46A7-98D8-7BA4BDF3E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F719EB4-9DAF-48DB-956D-E368FB471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0571C0-454D-4C4D-92B2-B79C69CA8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00631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E63CBF39-FF24-4C1C-AF3B-600DFF496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84921A"/>
                </a:solidFill>
              </a:rPr>
              <a:t>Wahlpflichtfach Informatik</a:t>
            </a:r>
            <a:endParaRPr lang="de-DE" dirty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5F1DE5D2-6717-4601-8887-AC4C89737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Ein Beispiel: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7E6E905-C2B2-4611-A180-B761359FC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FAF399F-AFC0-45D4-BC46-212D47CE9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AEFA72-4E9A-4CE9-A137-7AC17A2A5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29</a:t>
            </a:fld>
            <a:endParaRPr lang="de-DE"/>
          </a:p>
        </p:txBody>
      </p:sp>
      <p:pic>
        <p:nvPicPr>
          <p:cNvPr id="9" name="Bild 1" descr="Bildschirmfoto 2014-05-22 um 19.06.48.png">
            <a:extLst>
              <a:ext uri="{FF2B5EF4-FFF2-40B4-BE49-F238E27FC236}">
                <a16:creationId xmlns:a16="http://schemas.microsoft.com/office/drawing/2014/main" id="{629FB94E-FD1D-43B5-B050-2D747293A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1" t="35358" r="41238" b="33614"/>
          <a:stretch>
            <a:fillRect/>
          </a:stretch>
        </p:blipFill>
        <p:spPr bwMode="auto">
          <a:xfrm>
            <a:off x="912418" y="1971782"/>
            <a:ext cx="3240087" cy="2732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estreifter Pfeil nach rechts 6">
            <a:extLst>
              <a:ext uri="{FF2B5EF4-FFF2-40B4-BE49-F238E27FC236}">
                <a16:creationId xmlns:a16="http://schemas.microsoft.com/office/drawing/2014/main" id="{421A4B7E-71B2-4E1E-8832-6F4E9C276194}"/>
              </a:ext>
            </a:extLst>
          </p:cNvPr>
          <p:cNvSpPr>
            <a:spLocks/>
          </p:cNvSpPr>
          <p:nvPr/>
        </p:nvSpPr>
        <p:spPr bwMode="auto">
          <a:xfrm>
            <a:off x="4546990" y="2335748"/>
            <a:ext cx="2305050" cy="1871662"/>
          </a:xfrm>
          <a:custGeom>
            <a:avLst/>
            <a:gdLst>
              <a:gd name="T0" fmla="*/ 0 w 2304256"/>
              <a:gd name="T1" fmla="*/ 468052 h 1872208"/>
              <a:gd name="T2" fmla="*/ 58507 w 2304256"/>
              <a:gd name="T3" fmla="*/ 468052 h 1872208"/>
              <a:gd name="T4" fmla="*/ 58507 w 2304256"/>
              <a:gd name="T5" fmla="*/ 1404156 h 1872208"/>
              <a:gd name="T6" fmla="*/ 0 w 2304256"/>
              <a:gd name="T7" fmla="*/ 1404156 h 1872208"/>
              <a:gd name="T8" fmla="*/ 0 w 2304256"/>
              <a:gd name="T9" fmla="*/ 468052 h 1872208"/>
              <a:gd name="T10" fmla="*/ 117013 w 2304256"/>
              <a:gd name="T11" fmla="*/ 468052 h 1872208"/>
              <a:gd name="T12" fmla="*/ 234026 w 2304256"/>
              <a:gd name="T13" fmla="*/ 468052 h 1872208"/>
              <a:gd name="T14" fmla="*/ 234026 w 2304256"/>
              <a:gd name="T15" fmla="*/ 1404156 h 1872208"/>
              <a:gd name="T16" fmla="*/ 117013 w 2304256"/>
              <a:gd name="T17" fmla="*/ 1404156 h 1872208"/>
              <a:gd name="T18" fmla="*/ 117013 w 2304256"/>
              <a:gd name="T19" fmla="*/ 468052 h 1872208"/>
              <a:gd name="T20" fmla="*/ 292533 w 2304256"/>
              <a:gd name="T21" fmla="*/ 468052 h 1872208"/>
              <a:gd name="T22" fmla="*/ 1368152 w 2304256"/>
              <a:gd name="T23" fmla="*/ 468052 h 1872208"/>
              <a:gd name="T24" fmla="*/ 1368152 w 2304256"/>
              <a:gd name="T25" fmla="*/ 0 h 1872208"/>
              <a:gd name="T26" fmla="*/ 2304256 w 2304256"/>
              <a:gd name="T27" fmla="*/ 936104 h 1872208"/>
              <a:gd name="T28" fmla="*/ 1368152 w 2304256"/>
              <a:gd name="T29" fmla="*/ 1872208 h 1872208"/>
              <a:gd name="T30" fmla="*/ 1368152 w 2304256"/>
              <a:gd name="T31" fmla="*/ 1404156 h 1872208"/>
              <a:gd name="T32" fmla="*/ 292533 w 2304256"/>
              <a:gd name="T33" fmla="*/ 1404156 h 1872208"/>
              <a:gd name="T34" fmla="*/ 292533 w 2304256"/>
              <a:gd name="T35" fmla="*/ 468052 h 187220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2304256"/>
              <a:gd name="T55" fmla="*/ 0 h 1872208"/>
              <a:gd name="T56" fmla="*/ 2304256 w 2304256"/>
              <a:gd name="T57" fmla="*/ 1872208 h 187220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2304256" h="1872208">
                <a:moveTo>
                  <a:pt x="0" y="468052"/>
                </a:moveTo>
                <a:lnTo>
                  <a:pt x="58507" y="468052"/>
                </a:lnTo>
                <a:lnTo>
                  <a:pt x="58507" y="1404156"/>
                </a:lnTo>
                <a:lnTo>
                  <a:pt x="0" y="1404156"/>
                </a:lnTo>
                <a:lnTo>
                  <a:pt x="0" y="468052"/>
                </a:lnTo>
                <a:close/>
                <a:moveTo>
                  <a:pt x="117013" y="468052"/>
                </a:moveTo>
                <a:lnTo>
                  <a:pt x="234026" y="468052"/>
                </a:lnTo>
                <a:lnTo>
                  <a:pt x="234026" y="1404156"/>
                </a:lnTo>
                <a:lnTo>
                  <a:pt x="117013" y="1404156"/>
                </a:lnTo>
                <a:lnTo>
                  <a:pt x="117013" y="468052"/>
                </a:lnTo>
                <a:close/>
                <a:moveTo>
                  <a:pt x="292533" y="468052"/>
                </a:moveTo>
                <a:lnTo>
                  <a:pt x="1368152" y="468052"/>
                </a:lnTo>
                <a:lnTo>
                  <a:pt x="1368152" y="0"/>
                </a:lnTo>
                <a:lnTo>
                  <a:pt x="2304256" y="936104"/>
                </a:lnTo>
                <a:lnTo>
                  <a:pt x="1368152" y="1872208"/>
                </a:lnTo>
                <a:lnTo>
                  <a:pt x="1368152" y="1404156"/>
                </a:lnTo>
                <a:lnTo>
                  <a:pt x="292533" y="1404156"/>
                </a:lnTo>
                <a:lnTo>
                  <a:pt x="292533" y="468052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/>
          <a:lstStyle/>
          <a:p>
            <a:pPr algn="ctr" eaLnBrk="1" hangingPunct="1">
              <a:defRPr/>
            </a:pPr>
            <a:endParaRPr lang="de-DE" dirty="0">
              <a:solidFill>
                <a:schemeClr val="lt1"/>
              </a:solidFill>
              <a:latin typeface="+mn-lt"/>
            </a:endParaRPr>
          </a:p>
          <a:p>
            <a:pPr algn="ctr" eaLnBrk="1" hangingPunct="1">
              <a:defRPr/>
            </a:pPr>
            <a:endParaRPr lang="de-DE" dirty="0">
              <a:solidFill>
                <a:schemeClr val="lt1"/>
              </a:solidFill>
              <a:latin typeface="+mn-lt"/>
            </a:endParaRPr>
          </a:p>
          <a:p>
            <a:pPr algn="ctr" eaLnBrk="1" hangingPunct="1">
              <a:defRPr/>
            </a:pPr>
            <a:r>
              <a:rPr lang="de-DE" dirty="0">
                <a:solidFill>
                  <a:schemeClr val="lt1"/>
                </a:solidFill>
                <a:latin typeface="+mn-lt"/>
              </a:rPr>
              <a:t>Java-Code</a:t>
            </a:r>
          </a:p>
          <a:p>
            <a:pPr algn="ctr" eaLnBrk="1" hangingPunct="1">
              <a:defRPr/>
            </a:pPr>
            <a:r>
              <a:rPr lang="de-DE" dirty="0">
                <a:solidFill>
                  <a:schemeClr val="lt1"/>
                </a:solidFill>
                <a:latin typeface="+mn-lt"/>
              </a:rPr>
              <a:t>schreiben</a:t>
            </a:r>
          </a:p>
        </p:txBody>
      </p:sp>
      <p:pic>
        <p:nvPicPr>
          <p:cNvPr id="11" name="Bild 3" descr="Bildschirmfoto 2014-05-22 um 19.06.51.png">
            <a:extLst>
              <a:ext uri="{FF2B5EF4-FFF2-40B4-BE49-F238E27FC236}">
                <a16:creationId xmlns:a16="http://schemas.microsoft.com/office/drawing/2014/main" id="{F6301E10-C8C2-491E-A79E-7EE87113B10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452" t="15395" r="49387" b="39146"/>
          <a:stretch>
            <a:fillRect/>
          </a:stretch>
        </p:blipFill>
        <p:spPr bwMode="auto">
          <a:xfrm>
            <a:off x="7602536" y="1505056"/>
            <a:ext cx="2016125" cy="3665538"/>
          </a:xfrm>
          <a:prstGeom prst="rect">
            <a:avLst/>
          </a:prstGeom>
          <a:noFill/>
          <a:ln>
            <a:noFill/>
          </a:ln>
          <a:effectLst>
            <a:outerShdw blurRad="292100" dist="139700" dir="2700000" algn="tl" rotWithShape="0">
              <a:srgbClr val="333333">
                <a:alpha val="64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70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Allgemein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Das Wahlpflichtfach (WPF) ist ein Hauptfach genauso wie Mathematik, Englisch und Deutsch.</a:t>
            </a:r>
          </a:p>
          <a:p>
            <a:endParaRPr lang="de-DE" dirty="0"/>
          </a:p>
          <a:p>
            <a:r>
              <a:rPr lang="de-DE" dirty="0"/>
              <a:t>Entsprechend wird es auch 3-4 Stunden unterrichtet. </a:t>
            </a:r>
          </a:p>
          <a:p>
            <a:endParaRPr lang="de-DE" dirty="0"/>
          </a:p>
          <a:p>
            <a:r>
              <a:rPr lang="de-DE" dirty="0"/>
              <a:t>6. Klasse:	 vierstündig</a:t>
            </a:r>
          </a:p>
          <a:p>
            <a:r>
              <a:rPr lang="de-DE" dirty="0"/>
              <a:t>7. Klasse: 	 dreistündig</a:t>
            </a:r>
          </a:p>
          <a:p>
            <a:r>
              <a:rPr lang="de-DE" dirty="0"/>
              <a:t>8. Klasse: 	 vierstündig </a:t>
            </a:r>
          </a:p>
          <a:p>
            <a:r>
              <a:rPr lang="de-DE" dirty="0"/>
              <a:t>9. Klasse:	 dreistündig</a:t>
            </a:r>
          </a:p>
          <a:p>
            <a:r>
              <a:rPr lang="de-DE" dirty="0"/>
              <a:t>10.Klasse:	 vierstündig</a:t>
            </a:r>
          </a:p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3</a:t>
            </a:fld>
            <a:endParaRPr lang="de-DE"/>
          </a:p>
        </p:txBody>
      </p:sp>
      <p:pic>
        <p:nvPicPr>
          <p:cNvPr id="7" name="Picture 6" descr="06-mathe">
            <a:extLst>
              <a:ext uri="{FF2B5EF4-FFF2-40B4-BE49-F238E27FC236}">
                <a16:creationId xmlns:a16="http://schemas.microsoft.com/office/drawing/2014/main" id="{D9FA2453-9C0C-4FFB-B452-CD255EA61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620" y="3656148"/>
            <a:ext cx="1855788" cy="164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904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164EC6-ECE7-478B-91A7-38238FEDA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84921A"/>
                </a:solidFill>
              </a:rPr>
              <a:t>Wahlpflichtfach Informatik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6B461A-B42C-4CE9-9D63-5E96ECB46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Voraussetzungen für die Wahl des Faches Informatik</a:t>
            </a:r>
          </a:p>
          <a:p>
            <a:endParaRPr lang="de-DE" sz="800" dirty="0"/>
          </a:p>
          <a:p>
            <a:r>
              <a:rPr lang="de-DE" dirty="0"/>
              <a:t> Ruhiges Arbeiten über einen längeren Zeitraum</a:t>
            </a:r>
          </a:p>
          <a:p>
            <a:r>
              <a:rPr lang="de-DE" dirty="0"/>
              <a:t> Interesse an Inhalten aus der Computerwelt</a:t>
            </a:r>
          </a:p>
          <a:p>
            <a:pPr lvl="1"/>
            <a:r>
              <a:rPr lang="de-DE" dirty="0"/>
              <a:t> Theorie und Praxis </a:t>
            </a:r>
          </a:p>
          <a:p>
            <a:r>
              <a:rPr lang="de-DE" dirty="0"/>
              <a:t> Korrekte Vorstellung haben (kein ZOCKEN)</a:t>
            </a:r>
          </a:p>
          <a:p>
            <a:r>
              <a:rPr lang="de-DE" dirty="0"/>
              <a:t> Sinnvoll: Zugang zu einem Computer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EF96A2-5245-4A8B-B262-012F6FDD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AEE858-8BEE-4CF9-BD20-C7B4B0EA4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EE160F8-400C-4076-8E8C-F72154906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30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518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164EC6-ECE7-478B-91A7-38238FEDA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84921A"/>
                </a:solidFill>
              </a:rPr>
              <a:t>Wahlpflichtfach Informatik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B6B461A-B42C-4CE9-9D63-5E96ECB462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b="1" dirty="0"/>
          </a:p>
          <a:p>
            <a:pPr marL="0" indent="0">
              <a:buNone/>
            </a:pPr>
            <a:r>
              <a:rPr lang="de-DE" b="1" dirty="0"/>
              <a:t>Warum ist Informatik sinnvoll?</a:t>
            </a:r>
          </a:p>
          <a:p>
            <a:endParaRPr lang="de-DE" dirty="0"/>
          </a:p>
          <a:p>
            <a:r>
              <a:rPr lang="de-DE" dirty="0"/>
              <a:t> Bedeutung der Informatik ist sehr groß</a:t>
            </a:r>
          </a:p>
          <a:p>
            <a:r>
              <a:rPr lang="de-DE" dirty="0"/>
              <a:t> Kenntnisse aus </a:t>
            </a:r>
            <a:r>
              <a:rPr lang="de-DE"/>
              <a:t>dem Bereich der </a:t>
            </a:r>
            <a:r>
              <a:rPr lang="de-DE" dirty="0"/>
              <a:t>Informatik können positiv in </a:t>
            </a:r>
            <a:r>
              <a:rPr lang="de-DE"/>
              <a:t>anderen  </a:t>
            </a:r>
            <a:br>
              <a:rPr lang="de-DE"/>
            </a:br>
            <a:r>
              <a:rPr lang="de-DE"/>
              <a:t> Fächern </a:t>
            </a:r>
            <a:r>
              <a:rPr lang="de-DE" dirty="0"/>
              <a:t>oder später im Beruf genutzt werden</a:t>
            </a:r>
          </a:p>
          <a:p>
            <a:r>
              <a:rPr lang="de-DE" dirty="0"/>
              <a:t> Umgang mit dem Computer macht Spaß </a:t>
            </a:r>
            <a:r>
              <a:rPr lang="de-DE" dirty="0">
                <a:sym typeface="Wingdings" panose="05000000000000000000" pitchFamily="2" charset="2"/>
              </a:rPr>
              <a:t></a:t>
            </a:r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EF96A2-5245-4A8B-B262-012F6FDD5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AEE858-8BEE-4CF9-BD20-C7B4B0EA4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EE160F8-400C-4076-8E8C-F72154906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1716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A2B4789-5739-4A77-914D-991999129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Wahlpflichtfach </a:t>
            </a:r>
            <a:br>
              <a:rPr lang="de-DE" dirty="0"/>
            </a:br>
            <a:r>
              <a:rPr lang="de-DE" dirty="0"/>
              <a:t>Sport und Gesundheit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ABC5402-6A8C-49DB-8945-70C53F10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1B7B3B2-901B-4228-8335-0AA296E34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0ED8C02-02CB-4B32-B9CC-A6D0F87AE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32</a:t>
            </a:fld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547B568-2C2D-77D6-7310-790F4D4288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399" y="2122098"/>
            <a:ext cx="2941608" cy="294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51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CD01E4F-4CBE-45F5-B0AC-D147A8019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Sport und Gesundheit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3E201492-7036-42B6-86A3-F775036B31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b="1" dirty="0"/>
              <a:t>Module, die unterrichtet werden: </a:t>
            </a:r>
          </a:p>
          <a:p>
            <a:endParaRPr lang="de-DE" dirty="0"/>
          </a:p>
          <a:p>
            <a:r>
              <a:rPr lang="de-DE" dirty="0"/>
              <a:t>Kooperation außerschulischer Partner/Berufsorientiert</a:t>
            </a:r>
          </a:p>
          <a:p>
            <a:r>
              <a:rPr lang="de-DE" dirty="0"/>
              <a:t>Organisation von schulischen und außerschulischen Sportprojekten</a:t>
            </a:r>
          </a:p>
          <a:p>
            <a:r>
              <a:rPr lang="de-DE" dirty="0"/>
              <a:t>Bewegungslehre</a:t>
            </a:r>
          </a:p>
          <a:p>
            <a:r>
              <a:rPr lang="de-DE" dirty="0"/>
              <a:t>Trainingslehre</a:t>
            </a:r>
          </a:p>
          <a:p>
            <a:r>
              <a:rPr lang="de-DE" dirty="0"/>
              <a:t>Freizeit und Leistung</a:t>
            </a:r>
          </a:p>
          <a:p>
            <a:r>
              <a:rPr lang="de-DE" dirty="0"/>
              <a:t>Kreatives Bewegungshandeln</a:t>
            </a:r>
          </a:p>
          <a:p>
            <a:r>
              <a:rPr lang="de-DE" dirty="0"/>
              <a:t>Spiele spielen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BF73A6D-90B8-45B5-928A-A76E795C9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3B8F8CE-8071-43A1-A153-C72B1AF46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F94D9D-850C-4B4A-9311-D9CD866F5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33</a:t>
            </a:fld>
            <a:endParaRPr lang="de-DE"/>
          </a:p>
        </p:txBody>
      </p:sp>
      <p:pic>
        <p:nvPicPr>
          <p:cNvPr id="11" name="Picture 20" descr="j0409374">
            <a:extLst>
              <a:ext uri="{FF2B5EF4-FFF2-40B4-BE49-F238E27FC236}">
                <a16:creationId xmlns:a16="http://schemas.microsoft.com/office/drawing/2014/main" id="{EC058830-1273-4761-A9D6-4E535A929E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999" y="3671799"/>
            <a:ext cx="1295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 descr="j0399864">
            <a:extLst>
              <a:ext uri="{FF2B5EF4-FFF2-40B4-BE49-F238E27FC236}">
                <a16:creationId xmlns:a16="http://schemas.microsoft.com/office/drawing/2014/main" id="{26254B98-B9BC-438B-8C83-7756D29AC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096" y="4679911"/>
            <a:ext cx="1628775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958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7235B0-58CF-4A2C-8A23-8A490F1F1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Sport und Gesundheit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F5C387-342A-42F7-B862-ED124F97A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Module, die unterrichtet werden: </a:t>
            </a:r>
          </a:p>
          <a:p>
            <a:endParaRPr lang="de-DE" dirty="0"/>
          </a:p>
          <a:p>
            <a:r>
              <a:rPr lang="de-DE" dirty="0"/>
              <a:t>Sportbiologie</a:t>
            </a:r>
          </a:p>
          <a:p>
            <a:r>
              <a:rPr lang="de-DE" dirty="0"/>
              <a:t>Sport und Gesundheit</a:t>
            </a:r>
          </a:p>
          <a:p>
            <a:r>
              <a:rPr lang="de-DE" dirty="0"/>
              <a:t>Sport und Aggression</a:t>
            </a:r>
          </a:p>
          <a:p>
            <a:r>
              <a:rPr lang="de-DE" dirty="0"/>
              <a:t>Sportgeschichte</a:t>
            </a:r>
          </a:p>
          <a:p>
            <a:r>
              <a:rPr lang="de-DE" dirty="0"/>
              <a:t>Sport in den Medien</a:t>
            </a:r>
          </a:p>
          <a:p>
            <a:r>
              <a:rPr lang="de-DE" dirty="0"/>
              <a:t>Sport und Umwelt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B27F9B7-5248-42CA-80B3-1EA7E1A67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D1BC60-31B5-4C8F-952C-C66700503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C3243E-58AB-4FD9-8B4C-2699E6441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34</a:t>
            </a:fld>
            <a:endParaRPr lang="de-DE"/>
          </a:p>
        </p:txBody>
      </p:sp>
      <p:pic>
        <p:nvPicPr>
          <p:cNvPr id="7" name="Picture 21" descr="j0423000">
            <a:extLst>
              <a:ext uri="{FF2B5EF4-FFF2-40B4-BE49-F238E27FC236}">
                <a16:creationId xmlns:a16="http://schemas.microsoft.com/office/drawing/2014/main" id="{F2B43F97-17D9-407F-AB06-870053ED6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1713">
            <a:off x="7232035" y="1992074"/>
            <a:ext cx="1842727" cy="1215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2" descr="j0313733">
            <a:extLst>
              <a:ext uri="{FF2B5EF4-FFF2-40B4-BE49-F238E27FC236}">
                <a16:creationId xmlns:a16="http://schemas.microsoft.com/office/drawing/2014/main" id="{F4D19C73-E607-4BE0-A48A-F5C2BE3F6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1713">
            <a:off x="7243741" y="3867408"/>
            <a:ext cx="1831021" cy="1215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56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49C36D-57A0-7DB5-135B-BC216148D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Wahlpflichtfach Sport und Gesundheit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945B420-9D4A-82A0-C0D9-9C9E38976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Mehrtägige Fahrt mit dem Fahrrad nach Wengerohr</a:t>
            </a:r>
          </a:p>
          <a:p>
            <a:pPr marL="0" indent="0">
              <a:buNone/>
            </a:pPr>
            <a:r>
              <a:rPr lang="de-DE" dirty="0"/>
              <a:t>Sternfahrt ab Wengerohr zu verschiedenen Aktionen z.B.:</a:t>
            </a:r>
          </a:p>
          <a:p>
            <a:pPr lvl="1"/>
            <a:r>
              <a:rPr lang="de-DE" dirty="0"/>
              <a:t>Klettern</a:t>
            </a:r>
          </a:p>
          <a:p>
            <a:pPr lvl="1"/>
            <a:r>
              <a:rPr lang="de-DE" dirty="0"/>
              <a:t>Bogenschießen</a:t>
            </a:r>
          </a:p>
          <a:p>
            <a:pPr lvl="1"/>
            <a:r>
              <a:rPr lang="de-DE" dirty="0"/>
              <a:t>Maare-Mosel-Radweg</a:t>
            </a:r>
          </a:p>
          <a:p>
            <a:pPr lvl="1"/>
            <a:endParaRPr lang="de-DE" b="1" dirty="0"/>
          </a:p>
          <a:p>
            <a:pPr lvl="1"/>
            <a:endParaRPr lang="de-DE" b="1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2B291B-9A96-E850-01EB-0892B5A46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8F1C596-B7AB-F596-E267-E1A0AB21E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72E3EC-5BEE-CA36-A1E4-B445D9003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35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91F5C89-B05C-2FCA-1980-EE972E1429B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104" y="2555870"/>
            <a:ext cx="6330695" cy="320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44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70BDBD-E16A-DF18-5AAA-B910E03C5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Wahlpflichtfach Sport und Gesundheit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E3F66FA-D919-8E34-EFCF-795E695B81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8220"/>
            <a:ext cx="96112584" cy="21011570"/>
          </a:xfrm>
        </p:spPr>
        <p:txBody>
          <a:bodyPr/>
          <a:lstStyle/>
          <a:p>
            <a:pPr marL="0" indent="0">
              <a:buNone/>
            </a:pPr>
            <a:r>
              <a:rPr lang="de-DE" b="1" dirty="0"/>
              <a:t>Theoriegrundlagen ab Stufe 7 mit den Lehrwerken:</a:t>
            </a:r>
          </a:p>
          <a:p>
            <a:pPr marL="0" indent="0">
              <a:buNone/>
            </a:pPr>
            <a:endParaRPr lang="de-DE" b="1" dirty="0"/>
          </a:p>
          <a:p>
            <a:r>
              <a:rPr lang="de-DE" dirty="0"/>
              <a:t>Theorie im Schulsport, Band 1</a:t>
            </a:r>
          </a:p>
          <a:p>
            <a:r>
              <a:rPr lang="de-DE" dirty="0"/>
              <a:t>Theorie im Schulsport, Band 2 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AC1A123-7BB6-1C50-049D-6D13555E2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F29A769-3055-6F0D-B7BA-047777CA1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8710D4-DF0B-181A-1E20-FFE2A15D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36</a:t>
            </a:fld>
            <a:endParaRPr lang="de-DE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2C76B176-911E-7C17-7F99-B81803045ED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785872" cy="2785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DA7A5F00-D66D-B4F2-1D65-09A394DFD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556" y="2433171"/>
            <a:ext cx="2347916" cy="341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E3679176-B8F9-C684-7782-704333E3F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613" y="2433172"/>
            <a:ext cx="2347916" cy="341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810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9DD473-739F-4E4B-A1E5-ACB5F8356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Sport und Gesundheit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221234B7-33FA-4324-8D8F-0B50B20A81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8125" y="1496974"/>
            <a:ext cx="7815749" cy="4541914"/>
          </a:xfrm>
          <a:prstGeom prst="rect">
            <a:avLst/>
          </a:prstGeom>
          <a:ln>
            <a:noFill/>
          </a:ln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FC74C6F-B1A5-4271-ACE6-5E40236FB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58D2610-4C34-4BE2-9456-0304492B7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3434C6-7930-4A2F-8F27-787AFF4C1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37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224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9B713E-AFB7-40E5-89ED-FCE1003C1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Sport und Gesundheit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7CDC78A-ABD6-496E-ABE2-16580DC9F4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Notengebung und Leistungsbeurteilung</a:t>
            </a:r>
          </a:p>
          <a:p>
            <a:endParaRPr lang="de-DE" dirty="0"/>
          </a:p>
          <a:p>
            <a:r>
              <a:rPr lang="de-DE" dirty="0"/>
              <a:t>pro Halbjahr werden Themen aus zwei bis drei Modulen behandelt</a:t>
            </a:r>
          </a:p>
          <a:p>
            <a:r>
              <a:rPr lang="de-DE" dirty="0"/>
              <a:t>am Ende eines Theorieblockes erfolgt eine schriftliche Überprüfung</a:t>
            </a:r>
          </a:p>
          <a:p>
            <a:r>
              <a:rPr lang="de-DE" dirty="0"/>
              <a:t>jeweilige Vorbereitung und Durchführung theoretischer und sportpraktischer Überprüfungen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DD2C646-F4FB-40EF-8182-D90E7C57B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4AE30C-9D00-4C81-99E7-CB8351248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0CC6C7E-9256-4B25-A313-6310F0E4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9128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5D9277-B34E-CC4F-D47A-B24F0172E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9894" y="4490113"/>
            <a:ext cx="9192209" cy="800895"/>
          </a:xfrm>
        </p:spPr>
        <p:txBody>
          <a:bodyPr/>
          <a:lstStyle/>
          <a:p>
            <a:pPr algn="ctr"/>
            <a:r>
              <a:rPr lang="de-DE" dirty="0"/>
              <a:t>Wahlpflichtfach Darstellendes Spiel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346CA88-5422-8C2C-12B5-BC4085C26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t>29.04.2026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E5E3164-42CC-0CEC-59AF-92B9972C2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6C8840B-C8FB-0F93-0DBE-33DAC2F69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39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6574901-2F28-DC57-3A65-5E979D58EA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7650" y="1331698"/>
            <a:ext cx="3496696" cy="305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8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F779BF-21CD-410B-90CE-D808C0E58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Einstieg Klasse 6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C954B44-40A1-4C1F-8CFC-22C29EC5BE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sz="2400" dirty="0"/>
              <a:t>Das Wahlpflichtfach wird vierstündig unterrichtet. Die Klassenstufe 6 dient in erster Linie zum „Schnuppern“ und zur eigenen Orientierung. </a:t>
            </a:r>
          </a:p>
          <a:p>
            <a:pPr marL="0" indent="0">
              <a:buNone/>
            </a:pPr>
            <a:r>
              <a:rPr lang="de-DE" sz="2400" dirty="0"/>
              <a:t>Es gibt zwei Wahlmöglichkeiten: </a:t>
            </a:r>
          </a:p>
          <a:p>
            <a:pPr marL="0" indent="0">
              <a:buNone/>
            </a:pPr>
            <a:endParaRPr lang="de-DE" sz="1200" dirty="0"/>
          </a:p>
          <a:p>
            <a:pPr marL="0" indent="0">
              <a:buNone/>
            </a:pPr>
            <a:r>
              <a:rPr lang="de-DE" sz="2400" b="1" dirty="0"/>
              <a:t>A.</a:t>
            </a:r>
            <a:r>
              <a:rPr lang="de-DE" sz="2400" dirty="0"/>
              <a:t> </a:t>
            </a:r>
            <a:r>
              <a:rPr lang="de-DE" sz="2400" b="1" dirty="0"/>
              <a:t>Wahl des Faches Französisch</a:t>
            </a:r>
          </a:p>
          <a:p>
            <a:pPr marL="0" indent="0">
              <a:buNone/>
            </a:pPr>
            <a:r>
              <a:rPr lang="de-DE" sz="2400" dirty="0"/>
              <a:t>Wer Französisch wählt, kann im laufenden Schuljahr aussteigen. Ein nachträgliches Einsteigen ist nicht mehr möglich. Verlässt ein Kind Französisch hat es die Möglichkeit noch ein oder mehrere andere WPFs kennenzulernen.</a:t>
            </a:r>
          </a:p>
          <a:p>
            <a:pPr marL="0" indent="0">
              <a:buNone/>
            </a:pPr>
            <a:r>
              <a:rPr lang="de-DE" sz="2400" b="1" dirty="0"/>
              <a:t>B.</a:t>
            </a:r>
            <a:r>
              <a:rPr lang="de-DE" sz="2400" dirty="0"/>
              <a:t> </a:t>
            </a:r>
            <a:r>
              <a:rPr lang="de-DE" sz="2400" b="1" dirty="0"/>
              <a:t>Schnupperunterricht in vier der fünf weiteren Wahlpflichtfächer</a:t>
            </a:r>
          </a:p>
          <a:p>
            <a:pPr marL="0" indent="0">
              <a:buNone/>
            </a:pPr>
            <a:r>
              <a:rPr lang="de-DE" sz="2400" dirty="0"/>
              <a:t>Das 6. Schuljahr ist in vier Quartale eingeteilt. Die Kinder wählen 4 der 5 WPFs (außer Französisch) und schnuppern in jedes dieser 4 WPFs hinein. Die Zeugnisnote ergibt sich aus der Zusammensetzung der Einzelnoten in den verschiedenen Fächern.</a:t>
            </a:r>
          </a:p>
          <a:p>
            <a:pPr marL="514350" indent="-514350">
              <a:buFont typeface="+mj-lt"/>
              <a:buAutoNum type="arabicPeriod"/>
            </a:pPr>
            <a:endParaRPr 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49705BF-4415-498D-B9E7-05591020E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CC670CC-262E-4B35-875D-A10BEB76A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82195F-A035-41C4-8A1A-7FE8DD0DC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134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8D45B4-AB49-F205-4B30-1680C70CD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Theater – aber keine Theater-AG!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004BF1E-E101-E82D-3FFC-992D58F8F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t>29.04.2026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18EFDA2-6C9E-434F-8FAA-17CDCDE59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3B461DB-EAEB-621A-4181-01D1C6DF4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40</a:t>
            </a:fld>
            <a:endParaRPr lang="de-DE"/>
          </a:p>
        </p:txBody>
      </p:sp>
      <p:pic>
        <p:nvPicPr>
          <p:cNvPr id="1026" name="Picture 2" descr="Darstellendes Spiel - Theodor-Heuss-Gymnasium">
            <a:extLst>
              <a:ext uri="{FF2B5EF4-FFF2-40B4-BE49-F238E27FC236}">
                <a16:creationId xmlns:a16="http://schemas.microsoft.com/office/drawing/2014/main" id="{28751F37-9B76-5624-2099-16180C800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180" y="1413024"/>
            <a:ext cx="4765637" cy="476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37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E8B525-D037-A648-A724-EBD3F38B0F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Themenschwerpunkte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3FC0064-0997-7AFC-380E-CB1047EBA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t>29.04.2026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3222A56C-ACE9-343A-345F-5FBF03E6A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B8888EC-54FC-4938-6193-EF850762E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41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4BB6CD0-B36D-30E3-D396-F367D33A7EC5}"/>
              </a:ext>
            </a:extLst>
          </p:cNvPr>
          <p:cNvSpPr txBox="1"/>
          <p:nvPr/>
        </p:nvSpPr>
        <p:spPr>
          <a:xfrm>
            <a:off x="838199" y="1406769"/>
            <a:ext cx="99939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u="sng" dirty="0"/>
              <a:t>Praxis:</a:t>
            </a:r>
            <a:endParaRPr lang="de-DE" sz="2800" b="1" u="sng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… den eigenen Körper als Ausdrucksmittel kennenlernen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… experimentelle Stimmmodulation/ Sprachübungen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… das Spiel mit dem Requisit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… künstlerische Erarbeitung von Masken, Bühnenbild </a:t>
            </a:r>
          </a:p>
          <a:p>
            <a:r>
              <a:rPr lang="de-DE" sz="3200"/>
              <a:t>         und </a:t>
            </a:r>
            <a:r>
              <a:rPr lang="de-DE" sz="3200" dirty="0"/>
              <a:t>Stabpuppen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… das Hineinversetzen in verschiedene Rollen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… kreatives Entwickeln von szenischen Texten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3200" dirty="0"/>
              <a:t>… Tanz und Rhythmik als Ausdrucksträger</a:t>
            </a:r>
          </a:p>
        </p:txBody>
      </p:sp>
    </p:spTree>
    <p:extLst>
      <p:ext uri="{BB962C8B-B14F-4D97-AF65-F5344CB8AC3E}">
        <p14:creationId xmlns:p14="http://schemas.microsoft.com/office/powerpoint/2010/main" val="123650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05AF2C8-E845-9024-3155-ABBDCC0B9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t>29.04.2026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311D45E-F71A-2590-350B-699302763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DE4B718-9635-1411-2C1C-F6688D493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42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79F23E33-5CFF-4A72-EF4B-6F8489E5E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480" y="313327"/>
            <a:ext cx="2778125" cy="2778125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1B6B552B-9693-7914-E918-4B00795F937C}"/>
              </a:ext>
            </a:extLst>
          </p:cNvPr>
          <p:cNvSpPr txBox="1"/>
          <p:nvPr/>
        </p:nvSpPr>
        <p:spPr>
          <a:xfrm>
            <a:off x="1162955" y="1405478"/>
            <a:ext cx="2093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Comic Sans MS" panose="030F0702030302020204" pitchFamily="66" charset="0"/>
              </a:rPr>
              <a:t>Pantomime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45A4D90-0815-3EB0-5AF3-B3B858724A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5930" y="457812"/>
            <a:ext cx="3391472" cy="320061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95555E20-86A9-665B-E58B-81E78E2FB342}"/>
              </a:ext>
            </a:extLst>
          </p:cNvPr>
          <p:cNvSpPr txBox="1"/>
          <p:nvPr/>
        </p:nvSpPr>
        <p:spPr>
          <a:xfrm>
            <a:off x="4909455" y="1774277"/>
            <a:ext cx="23730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Comic Sans MS" panose="030F0702030302020204" pitchFamily="66" charset="0"/>
              </a:rPr>
              <a:t>Schauspiel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6FC2387-22C0-D0C6-320F-241601A60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599" y="1207004"/>
            <a:ext cx="3091996" cy="3340777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EE6CCBDD-C5A6-CE22-2610-3A0EE218520C}"/>
              </a:ext>
            </a:extLst>
          </p:cNvPr>
          <p:cNvSpPr txBox="1"/>
          <p:nvPr/>
        </p:nvSpPr>
        <p:spPr>
          <a:xfrm>
            <a:off x="9011792" y="2545617"/>
            <a:ext cx="2093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Comic Sans MS" panose="030F0702030302020204" pitchFamily="66" charset="0"/>
              </a:rPr>
              <a:t>Puppenspiel 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EE364A5-12EB-1F4C-4DB9-47ED9D37E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93183" y="2877392"/>
            <a:ext cx="3719286" cy="3719286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4A1C2598-7995-60AC-884B-F4E1FBEAC159}"/>
              </a:ext>
            </a:extLst>
          </p:cNvPr>
          <p:cNvSpPr txBox="1"/>
          <p:nvPr/>
        </p:nvSpPr>
        <p:spPr>
          <a:xfrm>
            <a:off x="2020542" y="4547781"/>
            <a:ext cx="2093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Comic Sans MS" panose="030F0702030302020204" pitchFamily="66" charset="0"/>
              </a:rPr>
              <a:t>Musical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6C75CA12-D4E7-0A23-50C2-3F96D216CF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4776930">
            <a:off x="5887772" y="3093881"/>
            <a:ext cx="2201477" cy="3459183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F7C6A701-BCF2-2060-F588-D46A9D248639}"/>
              </a:ext>
            </a:extLst>
          </p:cNvPr>
          <p:cNvSpPr txBox="1"/>
          <p:nvPr/>
        </p:nvSpPr>
        <p:spPr>
          <a:xfrm>
            <a:off x="5581361" y="4475425"/>
            <a:ext cx="34023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>
                <a:latin typeface="Comic Sans MS" panose="030F0702030302020204" pitchFamily="66" charset="0"/>
              </a:rPr>
              <a:t>Schattentheater 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212F51C-2A98-21CD-A396-AD6A2012F376}"/>
              </a:ext>
            </a:extLst>
          </p:cNvPr>
          <p:cNvSpPr txBox="1"/>
          <p:nvPr/>
        </p:nvSpPr>
        <p:spPr>
          <a:xfrm>
            <a:off x="9187543" y="5071001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Comic Sans MS" panose="030F0702030302020204" pitchFamily="66" charset="0"/>
              </a:rPr>
              <a:t>… und viel mehr!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9912F6F8-4080-DA7E-A3C2-BFD61AF635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5428" y="1042910"/>
            <a:ext cx="938095" cy="55245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29E29FF3-FCF0-DC04-1787-C417436BAD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54953" y="930779"/>
            <a:ext cx="153259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90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9F44DB-669F-6659-1C83-AF1208A19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C2C7462-5339-BD22-3137-3A99B6949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t>29.04.2026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372DCD7-576F-337D-E11E-595590E82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09A1FDC-2E80-AFE6-17C6-876EC79F0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43</a:t>
            </a:fld>
            <a:endParaRPr lang="de-DE"/>
          </a:p>
        </p:txBody>
      </p:sp>
      <p:pic>
        <p:nvPicPr>
          <p:cNvPr id="10" name="Grafik 9" descr="Ein Bild, das Kleidung, Mobiliar, Im Haus, Person enthält.&#10;&#10;KI-generierte Inhalte können fehlerhaft sein.">
            <a:extLst>
              <a:ext uri="{FF2B5EF4-FFF2-40B4-BE49-F238E27FC236}">
                <a16:creationId xmlns:a16="http://schemas.microsoft.com/office/drawing/2014/main" id="{60E84978-BFF3-DE8F-AE5F-70F48007E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03" y="250031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3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163766-0453-04B6-8C6B-4384529A2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4DC0173-BA6D-C47F-FA24-B8D85EB2E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t>29.04.2026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D43217A-1900-A649-4E18-F6F1A5046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0DA559A-6332-CBA6-60A5-DD14ACDDF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44</a:t>
            </a:fld>
            <a:endParaRPr lang="de-DE"/>
          </a:p>
        </p:txBody>
      </p:sp>
      <p:pic>
        <p:nvPicPr>
          <p:cNvPr id="7" name="Grafik 6" descr="Ein Bild, das Kleidung, Mobiliar, Im Haus, Tisch enthält.&#10;&#10;KI-generierte Inhalte können fehlerhaft sein.">
            <a:extLst>
              <a:ext uri="{FF2B5EF4-FFF2-40B4-BE49-F238E27FC236}">
                <a16:creationId xmlns:a16="http://schemas.microsoft.com/office/drawing/2014/main" id="{3F42CA5D-65C6-5E4F-D2B0-44A6E00C20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03" y="250031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4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E11EE2-7608-74A8-C0D9-B825959378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C46546A-E585-E49C-B5E1-7180F5FE6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t>29.04.2026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EE0EC0-39F2-6D46-7C2B-508227305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17FECF-5781-EE14-DDC5-CFD579B6C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45</a:t>
            </a:fld>
            <a:endParaRPr lang="de-DE"/>
          </a:p>
        </p:txBody>
      </p:sp>
      <p:pic>
        <p:nvPicPr>
          <p:cNvPr id="7" name="Grafik 6" descr="Ein Bild, das Kleidung, Im Haus, Mobiliar, Person enthält.&#10;&#10;KI-generierte Inhalte können fehlerhaft sein.">
            <a:extLst>
              <a:ext uri="{FF2B5EF4-FFF2-40B4-BE49-F238E27FC236}">
                <a16:creationId xmlns:a16="http://schemas.microsoft.com/office/drawing/2014/main" id="{F08C72B2-904E-1E48-4EC8-19FEB3B11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03" y="250031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3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6A12AE-7FB7-C886-42F9-610BA8701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98D9B3D-A62D-57C9-D1FC-0F194DCE61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t>29.04.2026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BA5293E-25B5-B7A3-6CB4-41E697067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9A54C03-F3B6-7561-968A-46820BE8B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46</a:t>
            </a:fld>
            <a:endParaRPr lang="de-DE"/>
          </a:p>
        </p:txBody>
      </p:sp>
      <p:pic>
        <p:nvPicPr>
          <p:cNvPr id="7" name="Grafik 6" descr="Ein Bild, das Kleidung, Mobiliar, Im Haus, Stuhl enthält.&#10;&#10;KI-generierte Inhalte können fehlerhaft sein.">
            <a:extLst>
              <a:ext uri="{FF2B5EF4-FFF2-40B4-BE49-F238E27FC236}">
                <a16:creationId xmlns:a16="http://schemas.microsoft.com/office/drawing/2014/main" id="{24124C3F-2B1F-BD2A-C0BD-793D4B8B80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03" y="250031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7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6D180A-C921-41E2-307A-FAC5CD92A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B1B8515-9E79-A9BB-06FF-659D781EA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t>29.04.2026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F39882D-E0A3-248A-F61E-BF0A4871C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7165DF-ECB9-247F-F9F6-8699625C8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47</a:t>
            </a:fld>
            <a:endParaRPr lang="de-DE"/>
          </a:p>
        </p:txBody>
      </p:sp>
      <p:pic>
        <p:nvPicPr>
          <p:cNvPr id="7" name="Grafik 6" descr="Ein Bild, das Kleidung, Schuhwerk, Person, Mobiliar enthält.&#10;&#10;KI-generierte Inhalte können fehlerhaft sein.">
            <a:extLst>
              <a:ext uri="{FF2B5EF4-FFF2-40B4-BE49-F238E27FC236}">
                <a16:creationId xmlns:a16="http://schemas.microsoft.com/office/drawing/2014/main" id="{F7389737-6F44-8D2E-1228-E038C7D31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03" y="250031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66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E55887-A576-0103-DB36-8CD4CAA51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941B089-626A-BA37-56BE-9B7F87879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t>29.04.2026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8BF2DA8-1E27-1B2F-9363-F81218E5B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C05E48F-A23E-0F25-E74E-E141E7473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48</a:t>
            </a:fld>
            <a:endParaRPr lang="de-DE"/>
          </a:p>
        </p:txBody>
      </p:sp>
      <p:pic>
        <p:nvPicPr>
          <p:cNvPr id="7" name="Grafik 6" descr="Ein Bild, das Kleidung, Schuhwerk, Person, Mann enthält.&#10;&#10;KI-generierte Inhalte können fehlerhaft sein.">
            <a:extLst>
              <a:ext uri="{FF2B5EF4-FFF2-40B4-BE49-F238E27FC236}">
                <a16:creationId xmlns:a16="http://schemas.microsoft.com/office/drawing/2014/main" id="{9B0E53B5-488C-5281-51C0-BD424883F9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103" y="250031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548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F79A97-449E-364B-7F85-915C4C58C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Märchenumzug in Zell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FDABBD6-3ED2-DDB4-0E82-A05552E12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t>29.04.2026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38E5FF7-7304-DD0E-4AF7-BB9E862F8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4AE714B-66DE-5949-A2BD-B00813301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49</a:t>
            </a:fld>
            <a:endParaRPr lang="de-DE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3EE3C30-AE6E-94E7-47A8-C4F3AC4EE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5" y="1136987"/>
            <a:ext cx="4708977" cy="347804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04CFB11-D2EB-53DB-4559-215B34C22B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5923" y="39607"/>
            <a:ext cx="4406292" cy="448347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13C20BF-F26B-CEE9-951B-ACC08985B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3292" y="3108213"/>
            <a:ext cx="5858435" cy="318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36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A11805-3A0D-4086-B9EB-341C925FC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Klassenstufe 6: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E744DF4-B72A-42C6-964E-6B676DC4F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D829C3-AE59-4D00-B88C-3D8AD40CC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00308F6-97DF-4C38-B9A1-88B9DB7A0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5</a:t>
            </a:fld>
            <a:endParaRPr lang="de-DE"/>
          </a:p>
        </p:txBody>
      </p:sp>
      <p:graphicFrame>
        <p:nvGraphicFramePr>
          <p:cNvPr id="3" name="Tabel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812688"/>
              </p:ext>
            </p:extLst>
          </p:nvPr>
        </p:nvGraphicFramePr>
        <p:xfrm>
          <a:off x="981473" y="1323975"/>
          <a:ext cx="8686402" cy="42549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28700">
                  <a:extLst>
                    <a:ext uri="{9D8B030D-6E8A-4147-A177-3AD203B41FA5}">
                      <a16:colId xmlns:a16="http://schemas.microsoft.com/office/drawing/2014/main" val="1436987995"/>
                    </a:ext>
                  </a:extLst>
                </a:gridCol>
                <a:gridCol w="2285677">
                  <a:extLst>
                    <a:ext uri="{9D8B030D-6E8A-4147-A177-3AD203B41FA5}">
                      <a16:colId xmlns:a16="http://schemas.microsoft.com/office/drawing/2014/main" val="76253829"/>
                    </a:ext>
                  </a:extLst>
                </a:gridCol>
                <a:gridCol w="2371725">
                  <a:extLst>
                    <a:ext uri="{9D8B030D-6E8A-4147-A177-3AD203B41FA5}">
                      <a16:colId xmlns:a16="http://schemas.microsoft.com/office/drawing/2014/main" val="2657047371"/>
                    </a:ext>
                  </a:extLst>
                </a:gridCol>
                <a:gridCol w="2400300">
                  <a:extLst>
                    <a:ext uri="{9D8B030D-6E8A-4147-A177-3AD203B41FA5}">
                      <a16:colId xmlns:a16="http://schemas.microsoft.com/office/drawing/2014/main" val="322461931"/>
                    </a:ext>
                  </a:extLst>
                </a:gridCol>
              </a:tblGrid>
              <a:tr h="6222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Aufteilung des Schuljahrs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84901B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1. Möglichkeit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84901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2. Möglichkeit:</a:t>
                      </a:r>
                      <a:endParaRPr lang="de-DE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0" dirty="0">
                          <a:effectLst/>
                        </a:rPr>
                        <a:t>(Beispiel)</a:t>
                      </a:r>
                      <a:endParaRPr lang="de-DE" sz="1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84901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3. Möglichkeit:</a:t>
                      </a:r>
                      <a:endParaRPr lang="de-DE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0" dirty="0">
                          <a:effectLst/>
                        </a:rPr>
                        <a:t>(Beispiel)</a:t>
                      </a:r>
                      <a:endParaRPr lang="de-DE" sz="1000" b="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7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84901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2245722"/>
                  </a:ext>
                </a:extLst>
              </a:tr>
              <a:tr h="5105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chemeClr val="tx1"/>
                          </a:solidFill>
                          <a:effectLst/>
                        </a:rPr>
                        <a:t>1. Quartal</a:t>
                      </a:r>
                      <a:endParaRPr lang="de-DE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84901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Französisch</a:t>
                      </a:r>
                      <a:endParaRPr lang="de-DE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DCDFC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  <a:latin typeface="+mn-lt"/>
                          <a:ea typeface="+mn-ea"/>
                          <a:cs typeface="+mn-cs"/>
                        </a:rPr>
                        <a:t>Handwerk</a:t>
                      </a:r>
                      <a:r>
                        <a:rPr lang="de-DE" sz="16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 und Technik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DCDFC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Französisch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DCDF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585810"/>
                  </a:ext>
                </a:extLst>
              </a:tr>
              <a:tr h="5105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chemeClr val="tx1"/>
                          </a:solidFill>
                          <a:effectLst/>
                        </a:rPr>
                        <a:t>2. Quartal</a:t>
                      </a:r>
                      <a:endParaRPr lang="de-DE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84901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Französisch</a:t>
                      </a:r>
                      <a:endParaRPr lang="de-DE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FFF9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Wirtschaft und Ernährung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FFF9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Französisch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FFF9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2161701"/>
                  </a:ext>
                </a:extLst>
              </a:tr>
              <a:tr h="5105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chemeClr val="tx1"/>
                          </a:solidFill>
                          <a:effectLst/>
                        </a:rPr>
                        <a:t>3. Quartal</a:t>
                      </a:r>
                      <a:endParaRPr lang="de-DE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84901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Französisch</a:t>
                      </a:r>
                      <a:endParaRPr lang="de-DE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DCDFC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Sport und Gesundheit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DCDFC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Darstellendes Spiel</a:t>
                      </a:r>
                    </a:p>
                  </a:txBody>
                  <a:tcPr marL="59268" marR="59268" marT="0" marB="0">
                    <a:solidFill>
                      <a:srgbClr val="DCDF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8343823"/>
                  </a:ext>
                </a:extLst>
              </a:tr>
              <a:tr h="5105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solidFill>
                            <a:schemeClr val="tx1"/>
                          </a:solidFill>
                          <a:effectLst/>
                        </a:rPr>
                        <a:t>4. Quartal</a:t>
                      </a:r>
                      <a:endParaRPr lang="de-DE" sz="10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84901B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Französisch</a:t>
                      </a:r>
                      <a:endParaRPr lang="de-DE" sz="10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 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FFF9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Informatik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FFF9E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Handwerk und Technik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rgbClr val="FFF9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9226494"/>
                  </a:ext>
                </a:extLst>
              </a:tr>
              <a:tr h="15315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effectLst/>
                        </a:rPr>
                        <a:t> </a:t>
                      </a:r>
                      <a:r>
                        <a:rPr lang="de-DE" sz="1800" b="0" dirty="0">
                          <a:solidFill>
                            <a:schemeClr val="tx1"/>
                          </a:solidFill>
                          <a:effectLst/>
                        </a:rPr>
                        <a:t>Erläuterung:</a:t>
                      </a:r>
                      <a:endParaRPr lang="de-DE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Man entscheidet sich für Französisch und bleibt bei seiner Wahl.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Man durchläuft 4</a:t>
                      </a:r>
                      <a:r>
                        <a:rPr lang="de-DE" sz="1600" baseline="0" dirty="0">
                          <a:effectLst/>
                        </a:rPr>
                        <a:t> der 5</a:t>
                      </a:r>
                      <a:r>
                        <a:rPr lang="de-DE" sz="1600" dirty="0">
                          <a:effectLst/>
                        </a:rPr>
                        <a:t> weiteren Wahlpflicht-fächer und entscheidet sich am Ende der Klassen-stufe 6 für ein festes WPF.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Man kann nach jedem Quartal</a:t>
                      </a:r>
                      <a:r>
                        <a:rPr lang="de-DE" sz="1600" baseline="0" dirty="0">
                          <a:effectLst/>
                        </a:rPr>
                        <a:t> </a:t>
                      </a:r>
                      <a:r>
                        <a:rPr lang="de-DE" sz="1600" dirty="0">
                          <a:effectLst/>
                        </a:rPr>
                        <a:t>aus Französisch aussteigen und in andere WPFs hineinschnuppern.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268" marR="59268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04886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2425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5B21F9-7423-C530-39FF-39C1E1DE9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Themenschwerpunkte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3F2D0BF-DCC4-5069-F0F2-8D0AB4967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t>29.04.2026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51A98D5-1C26-4C17-0AE4-963DC2DD4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1B9216D-BF86-7B84-BFF5-032F9B562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50</a:t>
            </a:fld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F3F5E40-293A-EE31-FAA1-4D88F9E66CD2}"/>
              </a:ext>
            </a:extLst>
          </p:cNvPr>
          <p:cNvSpPr txBox="1"/>
          <p:nvPr/>
        </p:nvSpPr>
        <p:spPr>
          <a:xfrm>
            <a:off x="838199" y="1406769"/>
            <a:ext cx="99939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b="1" u="sng" dirty="0"/>
              <a:t>Theorie: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/>
              <a:t>… Kennenlernen szenischer Fachbegriffe (z.B. Freeze/ Gestik/ Mimik/ Proxemik/ …)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/>
              <a:t>… Theaterkunde (historische Entwicklung des Theaters/ Geschichte einzelner Spielformen/ gesellschaftspolitische Bedeutung des Theaters/ …)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400" dirty="0"/>
              <a:t>… Ansehen und Analysieren von Aufführungen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e-DE" sz="28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7537F06-7CE9-ADF3-D082-7E2A839EBA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6218" y="4100505"/>
            <a:ext cx="5217885" cy="2010009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9C92F1E2-5F47-3A6C-E9F9-5ADB1AB6815F}"/>
              </a:ext>
            </a:extLst>
          </p:cNvPr>
          <p:cNvSpPr txBox="1"/>
          <p:nvPr/>
        </p:nvSpPr>
        <p:spPr>
          <a:xfrm>
            <a:off x="3226218" y="6034261"/>
            <a:ext cx="69984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Bildquelle: https://www.loriot.de/index.php/loriot/rechte/theater</a:t>
            </a:r>
          </a:p>
        </p:txBody>
      </p:sp>
    </p:spTree>
    <p:extLst>
      <p:ext uri="{BB962C8B-B14F-4D97-AF65-F5344CB8AC3E}">
        <p14:creationId xmlns:p14="http://schemas.microsoft.com/office/powerpoint/2010/main" val="359945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F35F95-A260-39B8-67FA-0033DF17D2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Das sollte man mitbringen …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B69FE8C-828A-2AE9-3A98-951CD3E07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t>29.04.2026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C8AD299-15E3-F93D-1CCC-7D6FCFFF6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AF94BA3-0F1D-D67B-581D-2677C7934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51</a:t>
            </a:fld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DC52E76-C76F-A57E-E934-9D7D844D73F8}"/>
              </a:ext>
            </a:extLst>
          </p:cNvPr>
          <p:cNvSpPr txBox="1"/>
          <p:nvPr/>
        </p:nvSpPr>
        <p:spPr>
          <a:xfrm>
            <a:off x="838199" y="1477108"/>
            <a:ext cx="919220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600" dirty="0"/>
              <a:t>Spaß an Schauspiel, Kunst und Musik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600" dirty="0"/>
              <a:t>Interesse an der Zusammenarbeit mit anderen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600" dirty="0"/>
              <a:t>Kreativität bei der Umsetzung eigener Ideen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600" dirty="0"/>
              <a:t>Offenheit gegenüber allem, was da kommt …</a:t>
            </a:r>
          </a:p>
        </p:txBody>
      </p:sp>
    </p:spTree>
    <p:extLst>
      <p:ext uri="{BB962C8B-B14F-4D97-AF65-F5344CB8AC3E}">
        <p14:creationId xmlns:p14="http://schemas.microsoft.com/office/powerpoint/2010/main" val="206651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FE5BB5-C22A-1D91-906B-8E2CF5ADF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 FACH – VIELE ARGUMENTE!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41A8052-8014-2E73-2E22-DCA39E88B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9D13A-EECF-4411-9E9A-55D00157708E}" type="datetime1">
              <a:rPr lang="de-DE" smtClean="0"/>
              <a:t>29.04.2026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94C1188-DDFD-149C-2DC6-F55FE292F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A6CECC8-D595-6993-24AF-460CDA49A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52</a:t>
            </a:fld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1D1884D-AFC5-7A31-2DFE-857E3F51E685}"/>
              </a:ext>
            </a:extLst>
          </p:cNvPr>
          <p:cNvSpPr txBox="1"/>
          <p:nvPr/>
        </p:nvSpPr>
        <p:spPr>
          <a:xfrm>
            <a:off x="838199" y="1775011"/>
            <a:ext cx="777240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Problemlösekompetenz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Einfühlungsvermögen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kreative Auseinandersetzung mit der Welt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(Selbst-) Vertrauen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Kritikfähigkeit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3200" dirty="0"/>
              <a:t>Verantwortung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0019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4A2B4789-5739-4A77-914D-991999129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Wahlpflichtfach </a:t>
            </a:r>
            <a:br>
              <a:rPr lang="de-DE" dirty="0"/>
            </a:br>
            <a:r>
              <a:rPr lang="de-DE" dirty="0"/>
              <a:t>Handwerk und Technik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ABC5402-6A8C-49DB-8945-70C53F102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1B7B3B2-901B-4228-8335-0AA296E34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0ED8C02-02CB-4B32-B9CC-A6D0F87AE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53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876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905DB4C6-F777-4C87-A5A5-66B1B7B0C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Handwerk und Technik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DDDF77D2-DBA4-433C-ACFF-4791C2D0A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Das Fach kurz erklärt…</a:t>
            </a:r>
          </a:p>
          <a:p>
            <a:pPr marL="0" indent="0">
              <a:buNone/>
            </a:pPr>
            <a:endParaRPr lang="de-DE" dirty="0"/>
          </a:p>
          <a:p>
            <a:pPr>
              <a:buFontTx/>
              <a:buChar char="-"/>
            </a:pPr>
            <a:r>
              <a:rPr lang="de-DE" dirty="0"/>
              <a:t>Praxisorientiertes Wahlpflichtfach</a:t>
            </a:r>
          </a:p>
          <a:p>
            <a:pPr>
              <a:buFontTx/>
              <a:buChar char="-"/>
            </a:pPr>
            <a:r>
              <a:rPr lang="de-DE" dirty="0"/>
              <a:t>Vermittlung technischer und handwerklicher Grundlagen</a:t>
            </a:r>
          </a:p>
          <a:p>
            <a:pPr>
              <a:buFontTx/>
              <a:buChar char="-"/>
            </a:pPr>
            <a:r>
              <a:rPr lang="de-DE" dirty="0"/>
              <a:t>Projektarbeit steht im Vordergrund</a:t>
            </a:r>
          </a:p>
          <a:p>
            <a:pPr>
              <a:buFontTx/>
              <a:buChar char="-"/>
            </a:pPr>
            <a:r>
              <a:rPr lang="de-DE" dirty="0"/>
              <a:t>Kombination aus Theorie und praktischer Anwendung</a:t>
            </a:r>
          </a:p>
          <a:p>
            <a:pPr>
              <a:buFontTx/>
              <a:buChar char="-"/>
            </a:pPr>
            <a:r>
              <a:rPr lang="de-DE" dirty="0"/>
              <a:t>Ziel: Technisches Verständnis fördern und handwerkliche Fähigkeiten entwickeln</a:t>
            </a:r>
          </a:p>
          <a:p>
            <a:pPr>
              <a:buFontTx/>
              <a:buChar char="-"/>
            </a:pPr>
            <a:endParaRPr lang="de-DE" dirty="0"/>
          </a:p>
          <a:p>
            <a:pPr>
              <a:buFontTx/>
              <a:buChar char="-"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38BF02-BC25-48A7-83B2-3A28E23C8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DDA36C-F5E9-493B-8782-4ED535B2D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50DCE5-BA88-4C1A-AFC4-7EBFD5EA0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54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359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D35F9-1630-8CD0-E0BE-3BC4262BB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3F2E8C95-D134-E0CB-CCEA-773A37010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Handwerk und Technik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6DB0ED9F-3EAD-69D3-B0AB-93DE2B4507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e-DE" dirty="0"/>
          </a:p>
          <a:p>
            <a:pPr>
              <a:buFontTx/>
              <a:buChar char="-"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43447AA-E2E3-FE59-81C1-912FD877B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7BBCAF2-D274-3425-68BB-A0F81E45FB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6CBDE5-BD0D-9081-AE92-52AAF53FB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55</a:t>
            </a:fld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2F8720C-6679-1AB4-B5D4-92E6278B2A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82627" y="1910285"/>
            <a:ext cx="5003775" cy="375283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5EB2917-269B-88E8-9D64-84C2C5EC48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4517" y="1905139"/>
            <a:ext cx="5003775" cy="3752831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7A1AF81-3324-87B5-820B-3FDA197CA099}"/>
              </a:ext>
            </a:extLst>
          </p:cNvPr>
          <p:cNvSpPr txBox="1"/>
          <p:nvPr/>
        </p:nvSpPr>
        <p:spPr>
          <a:xfrm>
            <a:off x="838199" y="1308243"/>
            <a:ext cx="23479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Unser Werkraum: </a:t>
            </a:r>
          </a:p>
        </p:txBody>
      </p:sp>
    </p:spTree>
    <p:extLst>
      <p:ext uri="{BB962C8B-B14F-4D97-AF65-F5344CB8AC3E}">
        <p14:creationId xmlns:p14="http://schemas.microsoft.com/office/powerpoint/2010/main" val="211442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995C4-FF9C-205E-C1BB-7F3D61261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69B4F5C3-D8FA-9599-D382-655A80316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Handwerk und Technik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748D262C-FD84-DD3C-52A2-DC22BF8704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Auseinandersetzung mit verschiedenen Werkstoffen:</a:t>
            </a: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 </a:t>
            </a: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              Holz		        Kunststoff		Metall</a:t>
            </a:r>
          </a:p>
          <a:p>
            <a:pPr marL="0" indent="0">
              <a:buNone/>
            </a:pPr>
            <a:endParaRPr lang="de-DE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è"/>
            </a:pPr>
            <a:r>
              <a:rPr lang="de-DE" dirty="0">
                <a:sym typeface="Wingdings" panose="05000000000000000000" pitchFamily="2" charset="2"/>
              </a:rPr>
              <a:t> Materialkunde, Kennenlernen von Werkzeugen und versch. </a:t>
            </a:r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      Verarbeitungstechniken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de-DE" dirty="0">
                <a:sym typeface="Wingdings" panose="05000000000000000000" pitchFamily="2" charset="2"/>
              </a:rPr>
              <a:t> Fertigen eines Gegenstandes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AA6836C-E525-3D04-3AFB-C736A2D79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16217D3-5E05-644A-C97A-936E32CC7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981AD9C-58F1-4AAE-5462-A09F79300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56</a:t>
            </a:fld>
            <a:endParaRPr lang="de-DE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BDDD80F-3A7A-E46E-5975-3008D08602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7387"/>
          <a:stretch/>
        </p:blipFill>
        <p:spPr>
          <a:xfrm>
            <a:off x="1229915" y="1769600"/>
            <a:ext cx="2452687" cy="202624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44AE327-D9E5-0A7B-61D1-2EE02E598A3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169" t="75833" r="53521" b="8056"/>
          <a:stretch/>
        </p:blipFill>
        <p:spPr>
          <a:xfrm>
            <a:off x="4038599" y="1794311"/>
            <a:ext cx="1990726" cy="195698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306CCA4-EC62-00EC-6266-22E5397D6C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8949" t="73472" r="23007" b="12639"/>
          <a:stretch/>
        </p:blipFill>
        <p:spPr>
          <a:xfrm>
            <a:off x="6557959" y="1900338"/>
            <a:ext cx="2276679" cy="185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4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905DB4C6-F777-4C87-A5A5-66B1B7B0C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Handwerk und Technik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DDDF77D2-DBA4-433C-ACFF-4791C2D0A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Die technische Zeichnung </a:t>
            </a:r>
          </a:p>
          <a:p>
            <a:pPr marL="0" indent="0">
              <a:buNone/>
            </a:pPr>
            <a:r>
              <a:rPr lang="de-DE" dirty="0"/>
              <a:t>ist die „Sprache“ des </a:t>
            </a:r>
          </a:p>
          <a:p>
            <a:pPr marL="0" indent="0">
              <a:buNone/>
            </a:pPr>
            <a:r>
              <a:rPr lang="de-DE" dirty="0"/>
              <a:t>Handwerks und der Technik.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Ohne technische Zeichnung </a:t>
            </a:r>
          </a:p>
          <a:p>
            <a:pPr marL="0" indent="0">
              <a:buNone/>
            </a:pPr>
            <a:r>
              <a:rPr lang="de-DE" dirty="0"/>
              <a:t>kein Werkstück!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>
                <a:sym typeface="Wingdings" panose="05000000000000000000" pitchFamily="2" charset="2"/>
              </a:rPr>
              <a:t> </a:t>
            </a:r>
            <a:r>
              <a:rPr lang="de-DE" dirty="0"/>
              <a:t>Lesen und erstellen von </a:t>
            </a:r>
          </a:p>
          <a:p>
            <a:pPr marL="0" indent="0">
              <a:buNone/>
            </a:pPr>
            <a:r>
              <a:rPr lang="de-DE" dirty="0"/>
              <a:t>technischen Zeichnungen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38BF02-BC25-48A7-83B2-3A28E23C8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DDA36C-F5E9-493B-8782-4ED535B2D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50DCE5-BA88-4C1A-AFC4-7EBFD5EA0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57</a:t>
            </a:fld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28BC617-2E26-C579-2A70-7E3130623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865" y="1483828"/>
            <a:ext cx="6659467" cy="4405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2453C6-7CAC-1685-6628-88E889FB45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0C4E3F0A-7566-59DC-A767-155EDCE2D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Handwerk und Technik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33E0C347-18F0-CCA0-AEFD-7C66A0ED6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58DDE55-D45B-4C05-DE10-B5A1AD772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13CCCF-144F-F9B2-64B0-74AF085F8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4EE0A91-E868-2F90-4F93-469827B21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58</a:t>
            </a:fld>
            <a:endParaRPr lang="de-DE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D0372C0-675A-58A4-166B-01B4BA811FFD}"/>
              </a:ext>
            </a:extLst>
          </p:cNvPr>
          <p:cNvSpPr txBox="1"/>
          <p:nvPr/>
        </p:nvSpPr>
        <p:spPr>
          <a:xfrm>
            <a:off x="1517451" y="2656150"/>
            <a:ext cx="2871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Lebensraum Haus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B38C6A6-1B37-35CD-D0EA-ED83A00322E9}"/>
              </a:ext>
            </a:extLst>
          </p:cNvPr>
          <p:cNvSpPr txBox="1"/>
          <p:nvPr/>
        </p:nvSpPr>
        <p:spPr>
          <a:xfrm>
            <a:off x="4972050" y="3691385"/>
            <a:ext cx="2871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Verkehrstechnik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9AEF986-D441-D931-66BC-7485CAA41E34}"/>
              </a:ext>
            </a:extLst>
          </p:cNvPr>
          <p:cNvSpPr txBox="1"/>
          <p:nvPr/>
        </p:nvSpPr>
        <p:spPr>
          <a:xfrm>
            <a:off x="7575946" y="2381786"/>
            <a:ext cx="29396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Energieerzeugung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C846A7D-53C9-39BC-13B3-C6A211F1F13D}"/>
              </a:ext>
            </a:extLst>
          </p:cNvPr>
          <p:cNvSpPr txBox="1"/>
          <p:nvPr/>
        </p:nvSpPr>
        <p:spPr>
          <a:xfrm>
            <a:off x="1185862" y="4798839"/>
            <a:ext cx="40362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Elektrotechnik - Elektronik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5BC36E30-2A25-E2E6-C8C7-F01DF8FB1465}"/>
              </a:ext>
            </a:extLst>
          </p:cNvPr>
          <p:cNvSpPr txBox="1"/>
          <p:nvPr/>
        </p:nvSpPr>
        <p:spPr>
          <a:xfrm>
            <a:off x="7772400" y="4905012"/>
            <a:ext cx="3128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Automation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98619DEC-4E1F-6524-8D58-F1F1B4C8A0AD}"/>
              </a:ext>
            </a:extLst>
          </p:cNvPr>
          <p:cNvSpPr txBox="1"/>
          <p:nvPr/>
        </p:nvSpPr>
        <p:spPr>
          <a:xfrm>
            <a:off x="838199" y="1451778"/>
            <a:ext cx="5176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/>
              <a:t>Übergeordnete Themenbereiche: </a:t>
            </a:r>
          </a:p>
        </p:txBody>
      </p:sp>
    </p:spTree>
    <p:extLst>
      <p:ext uri="{BB962C8B-B14F-4D97-AF65-F5344CB8AC3E}">
        <p14:creationId xmlns:p14="http://schemas.microsoft.com/office/powerpoint/2010/main" val="23671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905DB4C6-F777-4C87-A5A5-66B1B7B0C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Handwerk und Technik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DDDF77D2-DBA4-433C-ACFF-4791C2D0A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Werkstoff Holz: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38BF02-BC25-48A7-83B2-3A28E23C8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DDA36C-F5E9-493B-8782-4ED535B2D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50DCE5-BA88-4C1A-AFC4-7EBFD5EA0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59</a:t>
            </a:fld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3506" y="2318679"/>
            <a:ext cx="3864955" cy="2898717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CA39187-28CC-6EE8-C729-B0065F234A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2755" t="23542" r="16134" b="20103"/>
          <a:stretch/>
        </p:blipFill>
        <p:spPr>
          <a:xfrm>
            <a:off x="9182098" y="1835560"/>
            <a:ext cx="2171701" cy="386495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AE7680E-9961-B7AD-E075-7D3CEAE103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09" y="1894220"/>
            <a:ext cx="3459334" cy="2594501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394D22A-A05A-A5AC-A7D2-798AA45C95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03" y="4211694"/>
            <a:ext cx="2828898" cy="2121674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055C2184-3B03-E57B-53DC-808487B7F7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02371" y="2221318"/>
            <a:ext cx="3086062" cy="231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03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2BDF3E-3059-42F7-A8EC-83083B9CC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Klasse 7-10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75A1581-12BC-47B4-8CA1-AC96EAFA40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  <a:spcAft>
                <a:spcPts val="0"/>
              </a:spcAft>
              <a:buClrTx/>
              <a:defRPr/>
            </a:pPr>
            <a:r>
              <a:rPr lang="de-DE" altLang="de-DE" sz="2800" dirty="0"/>
              <a:t>Das gewählte WPF wird von der Klassenstufe 7 bis 10 durchgängig unterrichtet.</a:t>
            </a:r>
          </a:p>
          <a:p>
            <a:pPr marL="0" lvl="1" indent="0">
              <a:spcBef>
                <a:spcPts val="1000"/>
              </a:spcBef>
              <a:spcAft>
                <a:spcPts val="0"/>
              </a:spcAft>
              <a:buClrTx/>
              <a:buNone/>
              <a:defRPr/>
            </a:pPr>
            <a:endParaRPr lang="de-DE" altLang="de-DE" sz="2800" dirty="0"/>
          </a:p>
          <a:p>
            <a:pPr marL="228600" lvl="1">
              <a:spcBef>
                <a:spcPts val="1000"/>
              </a:spcBef>
              <a:spcAft>
                <a:spcPts val="0"/>
              </a:spcAft>
              <a:buClrTx/>
              <a:defRPr/>
            </a:pPr>
            <a:r>
              <a:rPr lang="de-DE" altLang="de-DE" sz="2800" dirty="0"/>
              <a:t>Ein Wechsel des Wahlpflichtfaches ist nur in sehr begründeten Ausnahmefällen möglich, beispielsweise eine langwierige Verletzung im WPF Sport und Gesundheit.</a:t>
            </a:r>
          </a:p>
          <a:p>
            <a:pPr marL="228600" lvl="1">
              <a:spcBef>
                <a:spcPts val="1000"/>
              </a:spcBef>
              <a:spcAft>
                <a:spcPts val="0"/>
              </a:spcAft>
              <a:buClrTx/>
              <a:defRPr/>
            </a:pPr>
            <a:endParaRPr lang="de-DE" altLang="de-DE" sz="2800" dirty="0"/>
          </a:p>
          <a:p>
            <a:pPr marL="228600" lvl="1">
              <a:spcBef>
                <a:spcPts val="1000"/>
              </a:spcBef>
              <a:spcAft>
                <a:spcPts val="0"/>
              </a:spcAft>
              <a:buClrTx/>
              <a:defRPr/>
            </a:pPr>
            <a:r>
              <a:rPr lang="de-DE" altLang="de-DE" sz="2800" dirty="0"/>
              <a:t>In Klassenstufe 8 und 9 gibt es die Möglichkeit eines Praxistagprojekts im Rahmen des WPF (mehr Infos hierzu auf der Homepage)</a:t>
            </a:r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8CE80F-3D07-4750-A887-B5516279E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58D26BA-3CC6-41F1-9A9A-240D79BCC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A001AC9-96C6-456F-A3B0-7F305D213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175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5DE3C-9C23-ED31-0C37-CE0468442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8A78AE1D-84C9-F9ED-481F-5B9F80A3C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Handwerk und Technik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92781529-9DBE-E6A8-AE5A-F5EA7983D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Werkstoff Holz: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6493342-42E9-8068-86D8-5230FF68B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88E938-7871-9730-EB72-BBC56B868E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2669A3E-65A3-1017-C992-D201B66C7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60</a:t>
            </a:fld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EF8B101-D983-6183-0FB6-26ADD67F0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4" r="15062"/>
          <a:stretch/>
        </p:blipFill>
        <p:spPr>
          <a:xfrm rot="16200000">
            <a:off x="4843644" y="3615122"/>
            <a:ext cx="2459164" cy="2861955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754C7DF2-643C-2A7C-ED57-51FE4F5CC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9" r="15406"/>
          <a:stretch/>
        </p:blipFill>
        <p:spPr>
          <a:xfrm rot="10800000">
            <a:off x="8207421" y="2017176"/>
            <a:ext cx="3328989" cy="3257531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AB5C0758-1774-6EE1-F9CB-3E85D95935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7" t="11871" r="25432" b="15295"/>
          <a:stretch/>
        </p:blipFill>
        <p:spPr>
          <a:xfrm>
            <a:off x="4642247" y="1368585"/>
            <a:ext cx="2907508" cy="2371173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799B3509-A32E-C137-78CB-EE1F802A909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4" t="23010" r="21821" b="1"/>
          <a:stretch/>
        </p:blipFill>
        <p:spPr>
          <a:xfrm>
            <a:off x="900900" y="2005647"/>
            <a:ext cx="3233700" cy="298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30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905DB4C6-F777-4C87-A5A5-66B1B7B0C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Handwerk und Technik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DDDF77D2-DBA4-433C-ACFF-4791C2D0A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Werkstoff Kunststoff: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38BF02-BC25-48A7-83B2-3A28E23C8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DDA36C-F5E9-493B-8782-4ED535B2D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50DCE5-BA88-4C1A-AFC4-7EBFD5EA0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61</a:t>
            </a:fld>
            <a:endParaRPr lang="de-DE"/>
          </a:p>
        </p:txBody>
      </p:sp>
      <p:pic>
        <p:nvPicPr>
          <p:cNvPr id="9" name="Grafik 8" descr="Ein Bild, das Boden, Im Haus, Kunst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0737D035-0DFD-87B6-7BA8-1A11AD022F4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8" t="4631" r="11881" b="9231"/>
          <a:stretch/>
        </p:blipFill>
        <p:spPr>
          <a:xfrm>
            <a:off x="838199" y="1951712"/>
            <a:ext cx="3467099" cy="337025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8" t="24535" r="33017" b="30763"/>
          <a:stretch/>
        </p:blipFill>
        <p:spPr>
          <a:xfrm>
            <a:off x="4305298" y="3429000"/>
            <a:ext cx="1614489" cy="2443162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00C78A6F-B299-9C2D-E80A-B9FBE0D86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7473" y="1328179"/>
            <a:ext cx="10638442" cy="477967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2AA4630-D333-C989-55CF-84CCF1CB9E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4" r="14375"/>
          <a:stretch/>
        </p:blipFill>
        <p:spPr>
          <a:xfrm rot="5400000">
            <a:off x="6165485" y="2279369"/>
            <a:ext cx="3975826" cy="318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7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905DB4C6-F777-4C87-A5A5-66B1B7B0C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Handwerk und Technik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DDDF77D2-DBA4-433C-ACFF-4791C2D0A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Elektronik:</a:t>
            </a:r>
          </a:p>
          <a:p>
            <a:pPr>
              <a:buFont typeface="Symbol" panose="05050102010706020507" pitchFamily="18" charset="2"/>
              <a:buChar char="-"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38BF02-BC25-48A7-83B2-3A28E23C8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DDA36C-F5E9-493B-8782-4ED535B2D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50DCE5-BA88-4C1A-AFC4-7EBFD5EA0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62</a:t>
            </a:fld>
            <a:endParaRPr lang="de-DE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5" t="18588" r="17706" b="29882"/>
          <a:stretch/>
        </p:blipFill>
        <p:spPr>
          <a:xfrm>
            <a:off x="1090058" y="2787994"/>
            <a:ext cx="4214553" cy="2987015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468" y="1412723"/>
            <a:ext cx="5797331" cy="434799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E689A0D3-5F81-B947-FDAD-2721D49E2BA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357" t="13481" r="3239" b="18229"/>
          <a:stretch/>
        </p:blipFill>
        <p:spPr>
          <a:xfrm>
            <a:off x="3571876" y="1433820"/>
            <a:ext cx="1707357" cy="1304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7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905DB4C6-F777-4C87-A5A5-66B1B7B0C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Handwerk und Technik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DDDF77D2-DBA4-433C-ACFF-4791C2D0A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CAD Modelle am PC (</a:t>
            </a:r>
            <a:r>
              <a:rPr lang="de-DE" dirty="0" err="1"/>
              <a:t>onshape</a:t>
            </a:r>
            <a:r>
              <a:rPr lang="de-DE" dirty="0"/>
              <a:t>)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38BF02-BC25-48A7-83B2-3A28E23C8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DDA36C-F5E9-493B-8782-4ED535B2D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50DCE5-BA88-4C1A-AFC4-7EBFD5EA0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63</a:t>
            </a:fld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790" y="4239861"/>
            <a:ext cx="3859312" cy="1942041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5207" y="2153886"/>
            <a:ext cx="1247775" cy="208597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790" y="1911659"/>
            <a:ext cx="3407570" cy="2218136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92EF131-FBCE-116F-38C4-5A62ED766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6228" y="1363394"/>
            <a:ext cx="3737571" cy="483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40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0886" y="2030375"/>
            <a:ext cx="4039522" cy="4094556"/>
          </a:xfrm>
          <a:prstGeom prst="rect">
            <a:avLst/>
          </a:prstGeom>
        </p:spPr>
      </p:pic>
      <p:sp>
        <p:nvSpPr>
          <p:cNvPr id="7" name="Titel 6">
            <a:extLst>
              <a:ext uri="{FF2B5EF4-FFF2-40B4-BE49-F238E27FC236}">
                <a16:creationId xmlns:a16="http://schemas.microsoft.com/office/drawing/2014/main" id="{905DB4C6-F777-4C87-A5A5-66B1B7B0C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Handwerk und Technik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DDDF77D2-DBA4-433C-ACFF-4791C2D0A1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Programmieren in verschiedenen Niveaustufen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938BF02-BC25-48A7-83B2-3A28E23C8E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DDA36C-F5E9-493B-8782-4ED535B2D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50DCE5-BA88-4C1A-AFC4-7EBFD5EA0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64</a:t>
            </a:fld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920" y="1849059"/>
            <a:ext cx="2906958" cy="4475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6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E1337-E1D1-1723-3555-15F23A952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694FEA1B-9345-78B7-BB5F-99153632E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Handwerk und Technik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D34C1CF-C4B3-83BA-4B2D-A13885AB62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			   Kooperation mit der Firma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>
              <a:buFontTx/>
              <a:buChar char="-"/>
            </a:pPr>
            <a:r>
              <a:rPr lang="de-DE" dirty="0"/>
              <a:t>Arbeit mit den Auszubildenden bietet Austausch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- Betriebsbesichtigung (geplant)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79E3446-CD06-F472-08D0-4BA77B45E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EE5EEF7-57B3-AC36-4DA5-41AB53909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752C2A-7E7A-B4AF-BEAE-19DA903AD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65</a:t>
            </a:fld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BC37678-9C47-BB19-FF2C-151D921D34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001" b="31749"/>
          <a:stretch/>
        </p:blipFill>
        <p:spPr>
          <a:xfrm>
            <a:off x="3929063" y="2066420"/>
            <a:ext cx="3810000" cy="1495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8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F4E272-9A85-6A53-50E6-D615959167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74885E48-C5A1-2FE9-7CAA-3762A7CD7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Handwerk und Technik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11D85C4A-1500-E9FD-9662-F93F3A32B9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dirty="0" err="1"/>
              <a:t>SuS</a:t>
            </a:r>
            <a:r>
              <a:rPr lang="de-DE" dirty="0"/>
              <a:t>, die sich für das Fach interessieren, sollten…</a:t>
            </a:r>
          </a:p>
          <a:p>
            <a:pPr marL="0" indent="0">
              <a:buNone/>
            </a:pPr>
            <a:endParaRPr lang="de-DE" dirty="0"/>
          </a:p>
          <a:p>
            <a:pPr>
              <a:buFontTx/>
              <a:buChar char="-"/>
            </a:pPr>
            <a:r>
              <a:rPr lang="de-DE" dirty="0"/>
              <a:t>Sich für alles interessieren, was mit Technik zu tun hat</a:t>
            </a:r>
          </a:p>
          <a:p>
            <a:pPr>
              <a:buFontTx/>
              <a:buChar char="-"/>
            </a:pPr>
            <a:r>
              <a:rPr lang="de-DE" dirty="0"/>
              <a:t>Neugierig sein</a:t>
            </a:r>
          </a:p>
          <a:p>
            <a:pPr>
              <a:buFontTx/>
              <a:buChar char="-"/>
            </a:pPr>
            <a:r>
              <a:rPr lang="de-DE" dirty="0"/>
              <a:t>Kreativ sein</a:t>
            </a:r>
          </a:p>
          <a:p>
            <a:pPr>
              <a:buFontTx/>
              <a:buChar char="-"/>
            </a:pPr>
            <a:r>
              <a:rPr lang="de-DE" dirty="0"/>
              <a:t>Handwerklich geschickt sein</a:t>
            </a:r>
          </a:p>
          <a:p>
            <a:pPr>
              <a:buFontTx/>
              <a:buChar char="-"/>
            </a:pPr>
            <a:r>
              <a:rPr lang="de-DE" dirty="0"/>
              <a:t>Gute Noten im Fach Mathematik mitbringen und interessiert sein in physikalischen und informatischen Fragestellungen</a:t>
            </a:r>
          </a:p>
          <a:p>
            <a:pPr>
              <a:buFontTx/>
              <a:buChar char="-"/>
            </a:pPr>
            <a:r>
              <a:rPr lang="de-DE" dirty="0"/>
              <a:t>Selbstständig und gewissenhaft arbeiten können</a:t>
            </a:r>
          </a:p>
          <a:p>
            <a:pPr>
              <a:buFontTx/>
              <a:buChar char="-"/>
            </a:pPr>
            <a:r>
              <a:rPr lang="de-DE" dirty="0"/>
              <a:t>Logisch denken können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C10570-4978-0614-9B4E-2A75143C3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C3A68FC-3137-1B64-C8E5-CAA9DCECC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9C5E86-B414-BA2E-27F6-C9E7993BF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66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694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486CC-A6FF-D61B-BC73-DDB582C54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AA48BAA0-7DDB-6FA4-34A6-0739ABECB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Handwerk und Technik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AC38AB78-CDD5-C414-682A-94AA9298A0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Notengebung: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-Benotung von Werkstücken/Werkstattberichten 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-Eine schriftliche Arbeit pro Halbjahr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-Mündliche Note</a:t>
            </a:r>
          </a:p>
          <a:p>
            <a:pPr>
              <a:buFontTx/>
              <a:buChar char="-"/>
            </a:pPr>
            <a:endParaRPr lang="de-DE" dirty="0"/>
          </a:p>
          <a:p>
            <a:pPr>
              <a:buFontTx/>
              <a:buChar char="-"/>
            </a:pPr>
            <a:endParaRPr lang="de-DE" dirty="0"/>
          </a:p>
          <a:p>
            <a:pPr>
              <a:buFontTx/>
              <a:buChar char="-"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D54789D-16D1-0936-3737-E9F2F4BA9C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1FAEF3-148B-622A-5F00-A541BBC6C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A714509-D4C3-1D15-BB6C-48150C8CD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67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7293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840F35-0349-16B3-47B9-23A6F537C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CECEE075-0B00-7736-B953-A34381C1A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Wahlpflichtfach Handwerk und Technik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EECF3FF4-276C-D067-F0CB-8F8784A5AE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Warum HUT?</a:t>
            </a:r>
          </a:p>
          <a:p>
            <a:pPr>
              <a:buFontTx/>
              <a:buChar char="-"/>
            </a:pPr>
            <a:endParaRPr lang="de-DE" dirty="0"/>
          </a:p>
          <a:p>
            <a:pPr marL="0" indent="0">
              <a:buNone/>
            </a:pPr>
            <a:r>
              <a:rPr lang="de-DE" dirty="0"/>
              <a:t>-Abwechslungsreiche Themenbereiche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-Hoher Praxisanteil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-Gute Basis für einen späteren Einstieg in viele handwerkliche und </a:t>
            </a:r>
          </a:p>
          <a:p>
            <a:pPr marL="0" indent="0">
              <a:buNone/>
            </a:pPr>
            <a:r>
              <a:rPr lang="de-DE" dirty="0"/>
              <a:t> technische Ausbildungen/Berufe 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CB734E8-FABE-32DE-E4CF-41FBBC0AF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57188-96BC-46CE-9D67-5948E8079D65}" type="datetime1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125D408-9D1D-7605-9611-725284439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B93025-2A97-401E-FC52-C750E3951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68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734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6DD116B5-A88E-440E-BD49-5B48D377F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2597" y="3424348"/>
            <a:ext cx="9426806" cy="14244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900" dirty="0" err="1"/>
              <a:t>Viel</a:t>
            </a:r>
            <a:r>
              <a:rPr lang="en-US" sz="4900" dirty="0"/>
              <a:t> </a:t>
            </a:r>
            <a:r>
              <a:rPr lang="en-US" sz="4900" dirty="0" err="1"/>
              <a:t>Spaß</a:t>
            </a:r>
            <a:r>
              <a:rPr lang="en-US" sz="4900" dirty="0"/>
              <a:t> </a:t>
            </a:r>
            <a:r>
              <a:rPr lang="en-US" sz="4900" dirty="0" err="1"/>
              <a:t>beim</a:t>
            </a:r>
            <a:r>
              <a:rPr lang="en-US" sz="4900" dirty="0"/>
              <a:t> </a:t>
            </a:r>
            <a:r>
              <a:rPr lang="en-US" sz="4900" dirty="0" err="1"/>
              <a:t>Schnuppern</a:t>
            </a:r>
            <a:r>
              <a:rPr lang="en-US" sz="4900" dirty="0"/>
              <a:t>….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E7D04417-E00E-4CF8-82D8-BD46926F9C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2597" y="5121033"/>
            <a:ext cx="9426806" cy="564199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algn="ctr">
              <a:spcBef>
                <a:spcPct val="0"/>
              </a:spcBef>
            </a:pPr>
            <a:endParaRPr lang="en-US" sz="4900" b="1" dirty="0">
              <a:solidFill>
                <a:srgbClr val="84901B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Grafik 8" descr="Ein Bild, das Lampe, Zeichnung, Licht enthält.&#10;&#10;Automatisch generierte Beschreibung">
            <a:extLst>
              <a:ext uri="{FF2B5EF4-FFF2-40B4-BE49-F238E27FC236}">
                <a16:creationId xmlns:a16="http://schemas.microsoft.com/office/drawing/2014/main" id="{1640D141-9316-4E29-9B25-B2AE1B28EE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1600" y="1330490"/>
            <a:ext cx="1828800" cy="1828800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A30498-CD82-4E6A-AEBB-6D382DCC36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F9D9D13A-EECF-4411-9E9A-55D00157708E}" type="datetime1">
              <a:rPr lang="en-US">
                <a:solidFill>
                  <a:srgbClr val="1B1B1B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4/29/2026</a:t>
            </a:fld>
            <a:endParaRPr lang="en-US">
              <a:solidFill>
                <a:srgbClr val="1B1B1B"/>
              </a:solidFill>
              <a:latin typeface="Calibri" panose="020F0502020204030204"/>
            </a:endParaRP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FEB8FBE9-4BF7-4F44-BE88-6488A84056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kern="1200">
                <a:solidFill>
                  <a:srgbClr val="1B1B1B"/>
                </a:solidFill>
                <a:latin typeface="Calibri" panose="020F0502020204030204"/>
                <a:ea typeface="+mn-ea"/>
                <a:cs typeface="+mn-cs"/>
              </a:rPr>
              <a:t>IGS Zell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55C04AF-FB9E-44F7-BA49-A8EC756AA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A8F6C9C9-2DB1-47BD-929A-175C29822ED6}" type="slidenum">
              <a:rPr lang="en-US">
                <a:solidFill>
                  <a:srgbClr val="1B1B1B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69</a:t>
            </a:fld>
            <a:endParaRPr lang="en-US">
              <a:solidFill>
                <a:srgbClr val="1B1B1B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49224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64A881-4507-44CB-B3B9-80F9054C9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rgbClr val="84921A"/>
                </a:solidFill>
              </a:rPr>
              <a:t>Wahlpflichtfach Vorstellung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E834503-0099-480B-BACB-B4E03FD9F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de-DE" altLang="de-DE" dirty="0">
                <a:solidFill>
                  <a:srgbClr val="000000"/>
                </a:solidFill>
              </a:rPr>
              <a:t>Es folgt nun die Vorstellung der einzelnen Wahlpflichtfächer, wenn sie mehr Infos zu den einzelnen Fächern benötigen oder Fragen haben, wenden Sie sich gerne an folgende Personen: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de-DE" altLang="de-DE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de-DE" altLang="de-DE" dirty="0">
                <a:solidFill>
                  <a:srgbClr val="000000"/>
                </a:solidFill>
              </a:rPr>
              <a:t>WPF Französisch: 				</a:t>
            </a:r>
            <a:r>
              <a:rPr lang="de-DE" altLang="de-DE" dirty="0" smtClean="0">
                <a:solidFill>
                  <a:srgbClr val="000000"/>
                </a:solidFill>
                <a:hlinkClick r:id="rId2"/>
              </a:rPr>
              <a:t>till.krause-wichmann@igszell.de</a:t>
            </a:r>
            <a:endParaRPr lang="de-DE" altLang="de-DE" dirty="0">
              <a:solidFill>
                <a:srgbClr val="00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de-DE" altLang="de-DE" dirty="0"/>
              <a:t>WPF Wirtschaft und Ernährung:	</a:t>
            </a:r>
            <a:r>
              <a:rPr lang="de-DE" altLang="de-DE" dirty="0">
                <a:hlinkClick r:id="rId3"/>
              </a:rPr>
              <a:t>franziska.schmalen@igszell.de</a:t>
            </a:r>
            <a:endParaRPr lang="de-DE" altLang="de-DE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de-DE" altLang="de-DE" dirty="0"/>
              <a:t>WPF Sport und Gesundheit:	</a:t>
            </a:r>
            <a:r>
              <a:rPr lang="de-DE" altLang="de-DE"/>
              <a:t>	</a:t>
            </a:r>
            <a:r>
              <a:rPr lang="de-DE" altLang="de-DE" smtClean="0">
                <a:hlinkClick r:id="rId4"/>
              </a:rPr>
              <a:t>bo.merten@igszell.de</a:t>
            </a:r>
            <a:endParaRPr lang="de-DE" altLang="de-DE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de-DE" altLang="de-DE" dirty="0"/>
              <a:t>WPF Informatik:				</a:t>
            </a:r>
            <a:r>
              <a:rPr lang="de-DE" altLang="de-DE" dirty="0" smtClean="0">
                <a:hlinkClick r:id="rId5"/>
              </a:rPr>
              <a:t>sebastian.spreier@igszell.de</a:t>
            </a:r>
            <a:endParaRPr lang="de-DE" altLang="de-DE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de-DE" altLang="de-DE" dirty="0"/>
              <a:t>WPF Darstellendes Spiel: 			</a:t>
            </a:r>
            <a:r>
              <a:rPr lang="de-DE" altLang="de-DE" dirty="0" smtClean="0">
                <a:hlinkClick r:id="rId6"/>
              </a:rPr>
              <a:t>kay.baumgarten@igszell.de</a:t>
            </a:r>
            <a:endParaRPr lang="de-DE" altLang="de-DE" dirty="0" smtClean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r>
              <a:rPr lang="de-DE" altLang="de-DE" dirty="0" smtClean="0"/>
              <a:t>WPF </a:t>
            </a:r>
            <a:r>
              <a:rPr lang="de-DE" altLang="de-DE" dirty="0"/>
              <a:t>Handwerk und Technik:		</a:t>
            </a:r>
            <a:r>
              <a:rPr lang="de-DE" altLang="de-DE" dirty="0" smtClean="0">
                <a:hlinkClick r:id="rId7"/>
              </a:rPr>
              <a:t>oliver.maringer@igszell.de</a:t>
            </a:r>
            <a:endParaRPr lang="de-DE" altLang="de-DE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None/>
              <a:defRPr/>
            </a:pPr>
            <a:endParaRPr lang="de-DE" altLang="de-DE" dirty="0"/>
          </a:p>
          <a:p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720A601-121F-4C77-A760-164EE1432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53FE5EC-599F-42FB-9055-0285F26C9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3997F95-4E67-4654-9377-DD15CBF18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2664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E2041E-386A-407E-A9D1-D2BFDB379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369496"/>
            <a:ext cx="10515600" cy="2852737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rgbClr val="84921A"/>
                </a:solidFill>
              </a:rPr>
              <a:t>Wahlpflichtfach</a:t>
            </a:r>
            <a:br>
              <a:rPr lang="de-DE" dirty="0">
                <a:solidFill>
                  <a:srgbClr val="84921A"/>
                </a:solidFill>
              </a:rPr>
            </a:br>
            <a:r>
              <a:rPr lang="de-DE" altLang="de-DE" spc="-50" dirty="0">
                <a:solidFill>
                  <a:srgbClr val="84921A"/>
                </a:solidFill>
              </a:rPr>
              <a:t>Französisch</a:t>
            </a:r>
            <a:endParaRPr lang="de-DE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49BB641-5B62-4B1F-8857-AD436E2CB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3CBA7-C539-488B-B69C-2DE277660734}" type="datetime1">
              <a:rPr lang="de-DE" smtClean="0"/>
              <a:t>29.04.2026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C849C7-AC7B-4E73-A965-74CB9F775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IGS Zell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752B796-54E6-4B8F-8DA6-18D57F329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F6C9C9-2DB1-47BD-929A-175C29822ED6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676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6" descr="https://lh5.ggpht.com/fkmaJjNEdybqljYt0nG3XS1A-gab_jqwl-hURmz24_GzVeYRUSVM9edhjWWiaw74_w=h900">
            <a:extLst>
              <a:ext uri="{FF2B5EF4-FFF2-40B4-BE49-F238E27FC236}">
                <a16:creationId xmlns:a16="http://schemas.microsoft.com/office/drawing/2014/main" id="{5634AFC5-A4EF-4DBA-B37F-7FDAEEC874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96" r="-2" b="4139"/>
          <a:stretch/>
        </p:blipFill>
        <p:spPr bwMode="auto">
          <a:xfrm>
            <a:off x="4883025" y="10"/>
            <a:ext cx="7308975" cy="336498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0" descr="http://www.austinchronicle.com/binary/a31a/republique-francaise.png">
            <a:extLst>
              <a:ext uri="{FF2B5EF4-FFF2-40B4-BE49-F238E27FC236}">
                <a16:creationId xmlns:a16="http://schemas.microsoft.com/office/drawing/2014/main" id="{8D61B692-08AF-4EAF-AE62-676868A79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7" r="-2" b="15738"/>
          <a:stretch/>
        </p:blipFill>
        <p:spPr bwMode="auto">
          <a:xfrm>
            <a:off x="4867696" y="3429000"/>
            <a:ext cx="7308975" cy="3364992"/>
          </a:xfrm>
          <a:custGeom>
            <a:avLst/>
            <a:gdLst/>
            <a:ahLst/>
            <a:cxnLst/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21271F16-F1A5-4F1F-A591-DC799528E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7315" y="634519"/>
            <a:ext cx="4832802" cy="124358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dirty="0" err="1"/>
              <a:t>Wahlpflichtfach</a:t>
            </a:r>
            <a:r>
              <a:rPr lang="en-US" dirty="0"/>
              <a:t> </a:t>
            </a:r>
            <a:r>
              <a:rPr lang="en-US" dirty="0" err="1"/>
              <a:t>Französisch</a:t>
            </a:r>
            <a:endParaRPr lang="en-US" dirty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03924FF1-A502-40CC-BCFF-D718159356D9}"/>
              </a:ext>
            </a:extLst>
          </p:cNvPr>
          <p:cNvSpPr txBox="1">
            <a:spLocks/>
          </p:cNvSpPr>
          <p:nvPr/>
        </p:nvSpPr>
        <p:spPr>
          <a:xfrm>
            <a:off x="747315" y="2288587"/>
            <a:ext cx="4832803" cy="3664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dirty="0" err="1"/>
              <a:t>Wer</a:t>
            </a:r>
            <a:r>
              <a:rPr lang="en-US" dirty="0"/>
              <a:t> </a:t>
            </a:r>
            <a:r>
              <a:rPr lang="en-US" dirty="0" err="1"/>
              <a:t>Fremdsprachen</a:t>
            </a:r>
            <a:r>
              <a:rPr lang="en-US" dirty="0"/>
              <a:t> </a:t>
            </a:r>
            <a:r>
              <a:rPr lang="en-US" dirty="0" err="1"/>
              <a:t>lernt</a:t>
            </a:r>
            <a:r>
              <a:rPr lang="en-US" dirty="0"/>
              <a:t>, </a:t>
            </a:r>
            <a:r>
              <a:rPr lang="en-US" dirty="0" err="1"/>
              <a:t>kommt</a:t>
            </a:r>
            <a:r>
              <a:rPr lang="en-US" dirty="0"/>
              <a:t> </a:t>
            </a:r>
            <a:r>
              <a:rPr lang="en-US" dirty="0" err="1"/>
              <a:t>mit</a:t>
            </a:r>
            <a:r>
              <a:rPr lang="en-US" dirty="0"/>
              <a:t> Menschen </a:t>
            </a:r>
            <a:r>
              <a:rPr lang="en-US" dirty="0" err="1"/>
              <a:t>aus</a:t>
            </a:r>
            <a:r>
              <a:rPr lang="en-US" dirty="0"/>
              <a:t> </a:t>
            </a:r>
            <a:r>
              <a:rPr lang="en-US" dirty="0" err="1"/>
              <a:t>anderen</a:t>
            </a:r>
            <a:r>
              <a:rPr lang="en-US" dirty="0"/>
              <a:t> </a:t>
            </a:r>
            <a:r>
              <a:rPr lang="en-US" dirty="0" err="1"/>
              <a:t>Ländern</a:t>
            </a:r>
            <a:r>
              <a:rPr lang="en-US" dirty="0"/>
              <a:t> und </a:t>
            </a:r>
            <a:r>
              <a:rPr lang="en-US" dirty="0" err="1"/>
              <a:t>Kulturen</a:t>
            </a:r>
            <a:r>
              <a:rPr lang="en-US" dirty="0"/>
              <a:t> in </a:t>
            </a:r>
            <a:r>
              <a:rPr lang="en-US" dirty="0" err="1"/>
              <a:t>Kontakt</a:t>
            </a:r>
            <a:r>
              <a:rPr lang="en-US" dirty="0"/>
              <a:t>.</a:t>
            </a:r>
          </a:p>
          <a:p>
            <a:pPr marL="0">
              <a:spcBef>
                <a:spcPts val="0"/>
              </a:spcBef>
              <a:spcAft>
                <a:spcPts val="600"/>
              </a:spcAft>
              <a:defRPr/>
            </a:pPr>
            <a:endParaRPr lang="en-US" sz="2000" dirty="0"/>
          </a:p>
          <a:p>
            <a:pPr marL="0">
              <a:spcBef>
                <a:spcPts val="0"/>
              </a:spcBef>
              <a:spcAft>
                <a:spcPts val="600"/>
              </a:spcAft>
              <a:defRPr/>
            </a:pPr>
            <a:endParaRPr lang="en-US" altLang="de-DE" sz="20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47F2554-7039-4E8D-AE8B-FB1CFA4D73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8912" y="6356350"/>
            <a:ext cx="133502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0C3CBA7-C539-488B-B69C-2DE277660734}" type="datetime1"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4/29/2026</a:t>
            </a:fld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9D1C000-47B4-425E-97BB-5DBC07CB7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3936" y="6356350"/>
            <a:ext cx="299476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r>
              <a:rPr lang="en-US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IGS Zell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98ADB13-AA36-4122-9857-E01847E63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09888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A8F6C9C9-2DB1-47BD-929A-175C29822ED6}" type="slidenum">
              <a:rPr lang="en-US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2A43CA3-2821-4681-A932-CEFAAA5ACC57}"/>
              </a:ext>
            </a:extLst>
          </p:cNvPr>
          <p:cNvSpPr txBox="1"/>
          <p:nvPr/>
        </p:nvSpPr>
        <p:spPr>
          <a:xfrm>
            <a:off x="747315" y="3960787"/>
            <a:ext cx="4120381" cy="2600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813">
              <a:spcBef>
                <a:spcPts val="0"/>
              </a:spcBef>
              <a:spcAft>
                <a:spcPts val="600"/>
              </a:spcAft>
              <a:buSzPct val="100000"/>
              <a:defRPr/>
            </a:pPr>
            <a:r>
              <a:rPr lang="de-DE" sz="2800" dirty="0">
                <a:latin typeface="+mn-lt"/>
              </a:rPr>
              <a:t>Eine Fremdsprache eröffnet viele Möglichkeiten, Kontakte mit Menschen in anderen Ländern zu knüpfen.</a:t>
            </a:r>
          </a:p>
          <a:p>
            <a:pPr>
              <a:spcAft>
                <a:spcPts val="600"/>
              </a:spcAft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522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2020</Words>
  <Application>Microsoft Office PowerPoint</Application>
  <PresentationFormat>Breitbild</PresentationFormat>
  <Paragraphs>589</Paragraphs>
  <Slides>69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69</vt:i4>
      </vt:variant>
    </vt:vector>
  </HeadingPairs>
  <TitlesOfParts>
    <vt:vector size="77" baseType="lpstr">
      <vt:lpstr>Arial</vt:lpstr>
      <vt:lpstr>Calibri</vt:lpstr>
      <vt:lpstr>Calibri Light</vt:lpstr>
      <vt:lpstr>Comic Sans MS</vt:lpstr>
      <vt:lpstr>Symbol</vt:lpstr>
      <vt:lpstr>Times New Roman</vt:lpstr>
      <vt:lpstr>Wingdings</vt:lpstr>
      <vt:lpstr>Office Theme</vt:lpstr>
      <vt:lpstr>Wahlpflichtfächer  an der IGS Zell</vt:lpstr>
      <vt:lpstr>Wahlpflichtfach Angebot</vt:lpstr>
      <vt:lpstr>Wahlpflichtfach Allgemein</vt:lpstr>
      <vt:lpstr>Wahlpflichtfach Einstieg Klasse 6</vt:lpstr>
      <vt:lpstr>Beispiel Klassenstufe 6: </vt:lpstr>
      <vt:lpstr>Wahlpflichtfach Klasse 7-10</vt:lpstr>
      <vt:lpstr>Wahlpflichtfach Vorstellung</vt:lpstr>
      <vt:lpstr>Wahlpflichtfach Französisch</vt:lpstr>
      <vt:lpstr>Wahlpflichtfach Französisch</vt:lpstr>
      <vt:lpstr>Wahlpflichtfach Französisch</vt:lpstr>
      <vt:lpstr>Wahlpflichtfach Französisch</vt:lpstr>
      <vt:lpstr>Bildungs- und Berufschancen</vt:lpstr>
      <vt:lpstr>Wahlpflichtfach Französisch</vt:lpstr>
      <vt:lpstr>Wahlpflichtfach Französisch</vt:lpstr>
      <vt:lpstr>Wahlpflichtfach Französisch</vt:lpstr>
      <vt:lpstr>Wahlpflichtfach Französisch</vt:lpstr>
      <vt:lpstr>Wahlpflichtfach Wirtschaft und Ernährung </vt:lpstr>
      <vt:lpstr>Wahlpflichtfach Wirtschaft und Ernährung</vt:lpstr>
      <vt:lpstr>Wahlpflichtfach Teilbereich Ernährung</vt:lpstr>
      <vt:lpstr>Wahlpflichtfach  Teilbereich Ernährung</vt:lpstr>
      <vt:lpstr>Teilbereich Wirtschaft</vt:lpstr>
      <vt:lpstr>PowerPoint-Präsentation</vt:lpstr>
      <vt:lpstr>Wahlpflichtfach Wirtschaft und Ernährung</vt:lpstr>
      <vt:lpstr>Wahlpflichtfach Wirtschaft und Ernährung</vt:lpstr>
      <vt:lpstr>Wahlpflichtfach Informatik</vt:lpstr>
      <vt:lpstr>Wahlpflichtfach Informatik</vt:lpstr>
      <vt:lpstr>Wahlpflichtfach Informatik</vt:lpstr>
      <vt:lpstr>Wahlpflichtfach Informatik</vt:lpstr>
      <vt:lpstr>Wahlpflichtfach Informatik</vt:lpstr>
      <vt:lpstr>Wahlpflichtfach Informatik</vt:lpstr>
      <vt:lpstr>Wahlpflichtfach Informatik</vt:lpstr>
      <vt:lpstr>Wahlpflichtfach  Sport und Gesundheit</vt:lpstr>
      <vt:lpstr>Wahlpflichtfach Sport und Gesundheit</vt:lpstr>
      <vt:lpstr>Wahlpflichtfach Sport und Gesundheit</vt:lpstr>
      <vt:lpstr>Wahlpflichtfach Sport und Gesundheit</vt:lpstr>
      <vt:lpstr>Wahlpflichtfach Sport und Gesundheit</vt:lpstr>
      <vt:lpstr>Wahlpflichtfach Sport und Gesundheit</vt:lpstr>
      <vt:lpstr>Wahlpflichtfach Sport und Gesundheit</vt:lpstr>
      <vt:lpstr>Wahlpflichtfach Darstellendes Spiel</vt:lpstr>
      <vt:lpstr>Theater – aber keine Theater-AG!</vt:lpstr>
      <vt:lpstr>Themenschwerpunkte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Märchenumzug in Zell</vt:lpstr>
      <vt:lpstr>Themenschwerpunkte</vt:lpstr>
      <vt:lpstr>Das sollte man mitbringen …</vt:lpstr>
      <vt:lpstr>EIN FACH – VIELE ARGUMENTE!</vt:lpstr>
      <vt:lpstr>Wahlpflichtfach  Handwerk und Technik</vt:lpstr>
      <vt:lpstr>Wahlpflichtfach Handwerk und Technik</vt:lpstr>
      <vt:lpstr>Wahlpflichtfach Handwerk und Technik</vt:lpstr>
      <vt:lpstr>Wahlpflichtfach Handwerk und Technik</vt:lpstr>
      <vt:lpstr>Wahlpflichtfach Handwerk und Technik</vt:lpstr>
      <vt:lpstr>Wahlpflichtfach Handwerk und Technik</vt:lpstr>
      <vt:lpstr>Wahlpflichtfach Handwerk und Technik</vt:lpstr>
      <vt:lpstr>Wahlpflichtfach Handwerk und Technik</vt:lpstr>
      <vt:lpstr>Wahlpflichtfach Handwerk und Technik</vt:lpstr>
      <vt:lpstr>Wahlpflichtfach Handwerk und Technik</vt:lpstr>
      <vt:lpstr>Wahlpflichtfach Handwerk und Technik</vt:lpstr>
      <vt:lpstr>Wahlpflichtfach Handwerk und Technik</vt:lpstr>
      <vt:lpstr>Wahlpflichtfach Handwerk und Technik</vt:lpstr>
      <vt:lpstr>Wahlpflichtfach Handwerk und Technik</vt:lpstr>
      <vt:lpstr>Wahlpflichtfach Handwerk und Technik</vt:lpstr>
      <vt:lpstr>Wahlpflichtfach Handwerk und Technik</vt:lpstr>
      <vt:lpstr>Viel Spaß beim Schnuppern….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Wahlpflichtfächer  an der IGS Zell</dc:title>
  <dc:creator>Sabine</dc:creator>
  <cp:lastModifiedBy>Elke Raetz</cp:lastModifiedBy>
  <cp:revision>51</cp:revision>
  <dcterms:created xsi:type="dcterms:W3CDTF">2020-05-19T18:28:20Z</dcterms:created>
  <dcterms:modified xsi:type="dcterms:W3CDTF">2026-04-29T10:48:47Z</dcterms:modified>
</cp:coreProperties>
</file>